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tags/tag27.xml" ContentType="application/vnd.openxmlformats-officedocument.presentationml.tags+xml"/>
  <Override PartName="/ppt/notesSlides/notesSlide30.xml" ContentType="application/vnd.openxmlformats-officedocument.presentationml.notesSlide+xml"/>
  <Override PartName="/ppt/tags/tag28.xml" ContentType="application/vnd.openxmlformats-officedocument.presentationml.tags+xml"/>
  <Override PartName="/ppt/notesSlides/notesSlide31.xml" ContentType="application/vnd.openxmlformats-officedocument.presentationml.notesSlide+xml"/>
  <Override PartName="/ppt/tags/tag29.xml" ContentType="application/vnd.openxmlformats-officedocument.presentationml.tags+xml"/>
  <Override PartName="/ppt/notesSlides/notesSlide32.xml" ContentType="application/vnd.openxmlformats-officedocument.presentationml.notesSlide+xml"/>
  <Override PartName="/ppt/tags/tag30.xml" ContentType="application/vnd.openxmlformats-officedocument.presentationml.tags+xml"/>
  <Override PartName="/ppt/notesSlides/notesSlide33.xml" ContentType="application/vnd.openxmlformats-officedocument.presentationml.notesSlide+xml"/>
  <Override PartName="/ppt/tags/tag31.xml" ContentType="application/vnd.openxmlformats-officedocument.presentationml.tags+xml"/>
  <Override PartName="/ppt/notesSlides/notesSlide34.xml" ContentType="application/vnd.openxmlformats-officedocument.presentationml.notesSlide+xml"/>
  <Override PartName="/ppt/tags/tag32.xml" ContentType="application/vnd.openxmlformats-officedocument.presentationml.tags+xml"/>
  <Override PartName="/ppt/notesSlides/notesSlide35.xml" ContentType="application/vnd.openxmlformats-officedocument.presentationml.notesSlide+xml"/>
  <Override PartName="/ppt/tags/tag33.xml" ContentType="application/vnd.openxmlformats-officedocument.presentationml.tags+xml"/>
  <Override PartName="/ppt/notesSlides/notesSlide36.xml" ContentType="application/vnd.openxmlformats-officedocument.presentationml.notesSlide+xml"/>
  <Override PartName="/ppt/tags/tag34.xml" ContentType="application/vnd.openxmlformats-officedocument.presentationml.tags+xml"/>
  <Override PartName="/ppt/notesSlides/notesSlide37.xml" ContentType="application/vnd.openxmlformats-officedocument.presentationml.notesSlide+xml"/>
  <Override PartName="/ppt/tags/tag35.xml" ContentType="application/vnd.openxmlformats-officedocument.presentationml.tags+xml"/>
  <Override PartName="/ppt/notesSlides/notesSlide38.xml" ContentType="application/vnd.openxmlformats-officedocument.presentationml.notesSlide+xml"/>
  <Override PartName="/ppt/tags/tag36.xml" ContentType="application/vnd.openxmlformats-officedocument.presentationml.tags+xml"/>
  <Override PartName="/ppt/notesSlides/notesSlide39.xml" ContentType="application/vnd.openxmlformats-officedocument.presentationml.notesSlide+xml"/>
  <Override PartName="/ppt/tags/tag37.xml" ContentType="application/vnd.openxmlformats-officedocument.presentationml.tags+xml"/>
  <Override PartName="/ppt/notesSlides/notesSlide40.xml" ContentType="application/vnd.openxmlformats-officedocument.presentationml.notesSlide+xml"/>
  <Override PartName="/ppt/tags/tag38.xml" ContentType="application/vnd.openxmlformats-officedocument.presentationml.tags+xml"/>
  <Override PartName="/ppt/notesSlides/notesSlide41.xml" ContentType="application/vnd.openxmlformats-officedocument.presentationml.notesSlide+xml"/>
  <Override PartName="/ppt/tags/tag39.xml" ContentType="application/vnd.openxmlformats-officedocument.presentationml.tags+xml"/>
  <Override PartName="/ppt/notesSlides/notesSlide42.xml" ContentType="application/vnd.openxmlformats-officedocument.presentationml.notesSlide+xml"/>
  <Override PartName="/ppt/tags/tag40.xml" ContentType="application/vnd.openxmlformats-officedocument.presentationml.tags+xml"/>
  <Override PartName="/ppt/notesSlides/notesSlide43.xml" ContentType="application/vnd.openxmlformats-officedocument.presentationml.notesSlide+xml"/>
  <Override PartName="/ppt/tags/tag41.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2"/>
    <p:sldMasterId id="2147483675" r:id="rId3"/>
  </p:sldMasterIdLst>
  <p:notesMasterIdLst>
    <p:notesMasterId r:id="rId48"/>
  </p:notesMasterIdLst>
  <p:handoutMasterIdLst>
    <p:handoutMasterId r:id="rId49"/>
  </p:handoutMasterIdLst>
  <p:sldIdLst>
    <p:sldId id="256" r:id="rId4"/>
    <p:sldId id="259" r:id="rId5"/>
    <p:sldId id="257" r:id="rId6"/>
    <p:sldId id="282" r:id="rId7"/>
    <p:sldId id="280" r:id="rId8"/>
    <p:sldId id="258" r:id="rId9"/>
    <p:sldId id="260" r:id="rId10"/>
    <p:sldId id="261"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328" r:id="rId26"/>
    <p:sldId id="329" r:id="rId27"/>
    <p:sldId id="281" r:id="rId28"/>
    <p:sldId id="283" r:id="rId29"/>
    <p:sldId id="284" r:id="rId30"/>
    <p:sldId id="285" r:id="rId31"/>
    <p:sldId id="286" r:id="rId32"/>
    <p:sldId id="287" r:id="rId33"/>
    <p:sldId id="288" r:id="rId34"/>
    <p:sldId id="289" r:id="rId35"/>
    <p:sldId id="292" r:id="rId36"/>
    <p:sldId id="293" r:id="rId37"/>
    <p:sldId id="294" r:id="rId38"/>
    <p:sldId id="295" r:id="rId39"/>
    <p:sldId id="297" r:id="rId40"/>
    <p:sldId id="298" r:id="rId41"/>
    <p:sldId id="299" r:id="rId42"/>
    <p:sldId id="300" r:id="rId43"/>
    <p:sldId id="305" r:id="rId44"/>
    <p:sldId id="306" r:id="rId45"/>
    <p:sldId id="307" r:id="rId46"/>
    <p:sldId id="308" r:id="rId47"/>
  </p:sldIdLst>
  <p:sldSz cx="12192000" cy="6858000"/>
  <p:notesSz cx="6950075" cy="9236075"/>
  <p:defaultTextStyle>
    <a:defPPr>
      <a:defRPr lang="en-US"/>
    </a:defPPr>
    <a:lvl1pPr marL="0" algn="l" defTabSz="1218988" rtl="0" eaLnBrk="1" latinLnBrk="0" hangingPunct="1">
      <a:defRPr sz="2400" kern="1200">
        <a:solidFill>
          <a:schemeClr val="tx1"/>
        </a:solidFill>
        <a:latin typeface="+mn-lt"/>
        <a:ea typeface="+mn-ea"/>
        <a:cs typeface="+mn-cs"/>
      </a:defRPr>
    </a:lvl1pPr>
    <a:lvl2pPr marL="609494" algn="l" defTabSz="1218988" rtl="0" eaLnBrk="1" latinLnBrk="0" hangingPunct="1">
      <a:defRPr sz="2400" kern="1200">
        <a:solidFill>
          <a:schemeClr val="tx1"/>
        </a:solidFill>
        <a:latin typeface="+mn-lt"/>
        <a:ea typeface="+mn-ea"/>
        <a:cs typeface="+mn-cs"/>
      </a:defRPr>
    </a:lvl2pPr>
    <a:lvl3pPr marL="1218988" algn="l" defTabSz="1218988" rtl="0" eaLnBrk="1" latinLnBrk="0" hangingPunct="1">
      <a:defRPr sz="2400" kern="1200">
        <a:solidFill>
          <a:schemeClr val="tx1"/>
        </a:solidFill>
        <a:latin typeface="+mn-lt"/>
        <a:ea typeface="+mn-ea"/>
        <a:cs typeface="+mn-cs"/>
      </a:defRPr>
    </a:lvl3pPr>
    <a:lvl4pPr marL="1828481" algn="l" defTabSz="1218988" rtl="0" eaLnBrk="1" latinLnBrk="0" hangingPunct="1">
      <a:defRPr sz="2400" kern="1200">
        <a:solidFill>
          <a:schemeClr val="tx1"/>
        </a:solidFill>
        <a:latin typeface="+mn-lt"/>
        <a:ea typeface="+mn-ea"/>
        <a:cs typeface="+mn-cs"/>
      </a:defRPr>
    </a:lvl4pPr>
    <a:lvl5pPr marL="2437974" algn="l" defTabSz="1218988" rtl="0" eaLnBrk="1" latinLnBrk="0" hangingPunct="1">
      <a:defRPr sz="2400" kern="1200">
        <a:solidFill>
          <a:schemeClr val="tx1"/>
        </a:solidFill>
        <a:latin typeface="+mn-lt"/>
        <a:ea typeface="+mn-ea"/>
        <a:cs typeface="+mn-cs"/>
      </a:defRPr>
    </a:lvl5pPr>
    <a:lvl6pPr marL="3047468" algn="l" defTabSz="1218988" rtl="0" eaLnBrk="1" latinLnBrk="0" hangingPunct="1">
      <a:defRPr sz="2400" kern="1200">
        <a:solidFill>
          <a:schemeClr val="tx1"/>
        </a:solidFill>
        <a:latin typeface="+mn-lt"/>
        <a:ea typeface="+mn-ea"/>
        <a:cs typeface="+mn-cs"/>
      </a:defRPr>
    </a:lvl6pPr>
    <a:lvl7pPr marL="3656959" algn="l" defTabSz="1218988" rtl="0" eaLnBrk="1" latinLnBrk="0" hangingPunct="1">
      <a:defRPr sz="2400" kern="1200">
        <a:solidFill>
          <a:schemeClr val="tx1"/>
        </a:solidFill>
        <a:latin typeface="+mn-lt"/>
        <a:ea typeface="+mn-ea"/>
        <a:cs typeface="+mn-cs"/>
      </a:defRPr>
    </a:lvl7pPr>
    <a:lvl8pPr marL="4266455" algn="l" defTabSz="1218988" rtl="0" eaLnBrk="1" latinLnBrk="0" hangingPunct="1">
      <a:defRPr sz="2400" kern="1200">
        <a:solidFill>
          <a:schemeClr val="tx1"/>
        </a:solidFill>
        <a:latin typeface="+mn-lt"/>
        <a:ea typeface="+mn-ea"/>
        <a:cs typeface="+mn-cs"/>
      </a:defRPr>
    </a:lvl8pPr>
    <a:lvl9pPr marL="4875947" algn="l" defTabSz="1218988"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09" userDrawn="1">
          <p15:clr>
            <a:srgbClr val="A4A3A4"/>
          </p15:clr>
        </p15:guide>
        <p15:guide id="3" orient="horz" pos="1015" userDrawn="1">
          <p15:clr>
            <a:srgbClr val="A4A3A4"/>
          </p15:clr>
        </p15:guide>
        <p15:guide id="4" orient="horz" pos="4034" userDrawn="1">
          <p15:clr>
            <a:srgbClr val="A4A3A4"/>
          </p15:clr>
        </p15:guide>
        <p15:guide id="5" pos="3840" userDrawn="1">
          <p15:clr>
            <a:srgbClr val="A4A3A4"/>
          </p15:clr>
        </p15:guide>
        <p15:guide id="6" pos="381" userDrawn="1">
          <p15:clr>
            <a:srgbClr val="A4A3A4"/>
          </p15:clr>
        </p15:guide>
        <p15:guide id="7" pos="7423" userDrawn="1">
          <p15:clr>
            <a:srgbClr val="A4A3A4"/>
          </p15:clr>
        </p15:guide>
        <p15:guide id="8" pos="537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A Review" initials="EA" lastIdx="53" clrIdx="0"/>
  <p:cmAuthor id="4" name="Molina, Lisa M. (VIR)" initials="MLM(" lastIdx="147" clrIdx="1">
    <p:extLst>
      <p:ext uri="{19B8F6BF-5375-455C-9EA6-DF929625EA0E}">
        <p15:presenceInfo xmlns:p15="http://schemas.microsoft.com/office/powerpoint/2012/main" userId="S-1-5-21-1986681125-148928291-654838779-2424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716" autoAdjust="0"/>
  </p:normalViewPr>
  <p:slideViewPr>
    <p:cSldViewPr snapToGrid="0" showGuides="1">
      <p:cViewPr varScale="1">
        <p:scale>
          <a:sx n="69" d="100"/>
          <a:sy n="69" d="100"/>
        </p:scale>
        <p:origin x="540" y="44"/>
      </p:cViewPr>
      <p:guideLst>
        <p:guide orient="horz" pos="2160"/>
        <p:guide orient="horz" pos="209"/>
        <p:guide orient="horz" pos="1015"/>
        <p:guide orient="horz" pos="4034"/>
        <p:guide pos="3840"/>
        <p:guide pos="381"/>
        <p:guide pos="7423"/>
        <p:guide pos="537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 Id="rId4"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image" Target="../media/image38.emf"/><Relationship Id="rId4" Type="http://schemas.openxmlformats.org/officeDocument/2006/relationships/image" Target="../media/image41.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 Id="rId4" Type="http://schemas.openxmlformats.org/officeDocument/2006/relationships/image" Target="../media/image47.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image" Target="../media/image50.emf"/><Relationship Id="rId4" Type="http://schemas.openxmlformats.org/officeDocument/2006/relationships/image" Target="../media/image53.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image" Target="../media/image56.emf"/><Relationship Id="rId4" Type="http://schemas.openxmlformats.org/officeDocument/2006/relationships/image" Target="../media/image59.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image" Target="../media/image62.emf"/><Relationship Id="rId4" Type="http://schemas.openxmlformats.org/officeDocument/2006/relationships/image" Target="../media/image65.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image" Target="../media/image68.emf"/><Relationship Id="rId4" Type="http://schemas.openxmlformats.org/officeDocument/2006/relationships/image" Target="../media/image71.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emf"/><Relationship Id="rId1" Type="http://schemas.openxmlformats.org/officeDocument/2006/relationships/image" Target="../media/image74.emf"/><Relationship Id="rId4" Type="http://schemas.openxmlformats.org/officeDocument/2006/relationships/image" Target="../media/image77.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image" Target="../media/image80.emf"/><Relationship Id="rId4" Type="http://schemas.openxmlformats.org/officeDocument/2006/relationships/image" Target="../media/image83.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87.emf"/><Relationship Id="rId1" Type="http://schemas.openxmlformats.org/officeDocument/2006/relationships/image" Target="../media/image86.emf"/><Relationship Id="rId4" Type="http://schemas.openxmlformats.org/officeDocument/2006/relationships/image" Target="../media/image89.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93.emf"/><Relationship Id="rId1" Type="http://schemas.openxmlformats.org/officeDocument/2006/relationships/image" Target="../media/image92.emf"/><Relationship Id="rId4" Type="http://schemas.openxmlformats.org/officeDocument/2006/relationships/image" Target="../media/image95.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9.emf"/><Relationship Id="rId1" Type="http://schemas.openxmlformats.org/officeDocument/2006/relationships/image" Target="../media/image98.emf"/><Relationship Id="rId4" Type="http://schemas.openxmlformats.org/officeDocument/2006/relationships/image" Target="../media/image101.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image" Target="../media/image104.emf"/><Relationship Id="rId4" Type="http://schemas.openxmlformats.org/officeDocument/2006/relationships/image" Target="../media/image107.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image" Target="../media/image111.emf"/><Relationship Id="rId1" Type="http://schemas.openxmlformats.org/officeDocument/2006/relationships/image" Target="../media/image110.emf"/><Relationship Id="rId4" Type="http://schemas.openxmlformats.org/officeDocument/2006/relationships/image" Target="../media/image113.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image" Target="../media/image116.emf"/><Relationship Id="rId4" Type="http://schemas.openxmlformats.org/officeDocument/2006/relationships/image" Target="../media/image119.e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21.emf"/><Relationship Id="rId1" Type="http://schemas.openxmlformats.org/officeDocument/2006/relationships/image" Target="../media/image120.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image" Target="../media/image123.emf"/><Relationship Id="rId1" Type="http://schemas.openxmlformats.org/officeDocument/2006/relationships/image" Target="../media/image12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30.emf"/><Relationship Id="rId1" Type="http://schemas.openxmlformats.org/officeDocument/2006/relationships/image" Target="../media/image129.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34.emf"/><Relationship Id="rId1" Type="http://schemas.openxmlformats.org/officeDocument/2006/relationships/image" Target="../media/image13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36.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141.emf"/><Relationship Id="rId1" Type="http://schemas.openxmlformats.org/officeDocument/2006/relationships/image" Target="../media/image140.e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image" Target="../media/image145.emf"/><Relationship Id="rId1" Type="http://schemas.openxmlformats.org/officeDocument/2006/relationships/image" Target="../media/image144.emf"/><Relationship Id="rId4" Type="http://schemas.openxmlformats.org/officeDocument/2006/relationships/image" Target="../media/image147.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50.emf"/><Relationship Id="rId2" Type="http://schemas.openxmlformats.org/officeDocument/2006/relationships/image" Target="../media/image149.emf"/><Relationship Id="rId1" Type="http://schemas.openxmlformats.org/officeDocument/2006/relationships/image" Target="../media/image148.e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152.emf"/><Relationship Id="rId1" Type="http://schemas.openxmlformats.org/officeDocument/2006/relationships/image" Target="../media/image151.e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154.emf"/><Relationship Id="rId1" Type="http://schemas.openxmlformats.org/officeDocument/2006/relationships/image" Target="../media/image153.e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57.emf"/><Relationship Id="rId2" Type="http://schemas.openxmlformats.org/officeDocument/2006/relationships/image" Target="../media/image156.emf"/><Relationship Id="rId1" Type="http://schemas.openxmlformats.org/officeDocument/2006/relationships/image" Target="../media/image155.emf"/><Relationship Id="rId4" Type="http://schemas.openxmlformats.org/officeDocument/2006/relationships/image" Target="../media/image158.e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160.emf"/><Relationship Id="rId1" Type="http://schemas.openxmlformats.org/officeDocument/2006/relationships/image" Target="../media/image159.e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63.emf"/><Relationship Id="rId2" Type="http://schemas.openxmlformats.org/officeDocument/2006/relationships/image" Target="../media/image162.emf"/><Relationship Id="rId1" Type="http://schemas.openxmlformats.org/officeDocument/2006/relationships/image" Target="../media/image161.emf"/><Relationship Id="rId4" Type="http://schemas.openxmlformats.org/officeDocument/2006/relationships/image" Target="../media/image158.e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165.emf"/><Relationship Id="rId1" Type="http://schemas.openxmlformats.org/officeDocument/2006/relationships/image" Target="../media/image164.e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68.emf"/><Relationship Id="rId2" Type="http://schemas.openxmlformats.org/officeDocument/2006/relationships/image" Target="../media/image167.emf"/><Relationship Id="rId1" Type="http://schemas.openxmlformats.org/officeDocument/2006/relationships/image" Target="../media/image166.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70.e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74.emf"/><Relationship Id="rId2" Type="http://schemas.openxmlformats.org/officeDocument/2006/relationships/image" Target="../media/image173.emf"/><Relationship Id="rId1" Type="http://schemas.openxmlformats.org/officeDocument/2006/relationships/image" Target="../media/image172.emf"/><Relationship Id="rId4" Type="http://schemas.openxmlformats.org/officeDocument/2006/relationships/image" Target="../media/image175.e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78.emf"/><Relationship Id="rId2" Type="http://schemas.openxmlformats.org/officeDocument/2006/relationships/image" Target="../media/image177.emf"/><Relationship Id="rId1" Type="http://schemas.openxmlformats.org/officeDocument/2006/relationships/image" Target="../media/image176.emf"/><Relationship Id="rId4" Type="http://schemas.openxmlformats.org/officeDocument/2006/relationships/image" Target="../media/image17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7000" y="0"/>
            <a:ext cx="3011488" cy="461963"/>
          </a:xfrm>
          <a:prstGeom prst="rect">
            <a:avLst/>
          </a:prstGeom>
        </p:spPr>
        <p:txBody>
          <a:bodyPr vert="horz" lIns="91440" tIns="45720" rIns="91440" bIns="45720" rtlCol="0"/>
          <a:lstStyle>
            <a:lvl1pPr algn="r">
              <a:defRPr sz="1200"/>
            </a:lvl1pPr>
          </a:lstStyle>
          <a:p>
            <a:fld id="{5A0C0451-C577-45E9-80E1-82E6244251BD}" type="datetimeFigureOut">
              <a:rPr lang="en-US" smtClean="0"/>
              <a:pPr/>
              <a:t>4/26/2022</a:t>
            </a:fld>
            <a:endParaRPr lang="en-US"/>
          </a:p>
        </p:txBody>
      </p:sp>
      <p:sp>
        <p:nvSpPr>
          <p:cNvPr id="4" name="Footer Placeholder 3"/>
          <p:cNvSpPr>
            <a:spLocks noGrp="1"/>
          </p:cNvSpPr>
          <p:nvPr>
            <p:ph type="ftr" sz="quarter" idx="2"/>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7000" y="8772525"/>
            <a:ext cx="3011488" cy="461963"/>
          </a:xfrm>
          <a:prstGeom prst="rect">
            <a:avLst/>
          </a:prstGeom>
        </p:spPr>
        <p:txBody>
          <a:bodyPr vert="horz" lIns="91440" tIns="45720" rIns="91440" bIns="45720" rtlCol="0" anchor="b"/>
          <a:lstStyle>
            <a:lvl1pPr algn="r">
              <a:defRPr sz="1200"/>
            </a:lvl1pPr>
          </a:lstStyle>
          <a:p>
            <a:fld id="{ABD79579-F31C-48E1-9120-8E80A8F8FD23}" type="slidenum">
              <a:rPr lang="en-US" smtClean="0"/>
              <a:pPr/>
              <a:t>‹#›</a:t>
            </a:fld>
            <a:endParaRPr lang="en-US"/>
          </a:p>
        </p:txBody>
      </p:sp>
    </p:spTree>
    <p:extLst>
      <p:ext uri="{BB962C8B-B14F-4D97-AF65-F5344CB8AC3E}">
        <p14:creationId xmlns:p14="http://schemas.microsoft.com/office/powerpoint/2010/main" val="3868454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fld id="{E75F18F5-BADA-4EDB-AA69-EF68A33FC542}" type="datetimeFigureOut">
              <a:rPr lang="en-US" smtClean="0"/>
              <a:pPr/>
              <a:t>4/26/2022</a:t>
            </a:fld>
            <a:endParaRPr lang="en-US"/>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25CA900F-7779-4143-B79B-5A14C6EAC7B6}" type="slidenum">
              <a:rPr lang="en-US" smtClean="0"/>
              <a:pPr/>
              <a:t>‹#›</a:t>
            </a:fld>
            <a:endParaRPr lang="en-US"/>
          </a:p>
        </p:txBody>
      </p:sp>
    </p:spTree>
    <p:extLst>
      <p:ext uri="{BB962C8B-B14F-4D97-AF65-F5344CB8AC3E}">
        <p14:creationId xmlns:p14="http://schemas.microsoft.com/office/powerpoint/2010/main" val="3995440260"/>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SLIDE TAGS AVAILABLE</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a:t>
            </a:fld>
            <a:endParaRPr lang="en-US"/>
          </a:p>
        </p:txBody>
      </p:sp>
    </p:spTree>
    <p:extLst>
      <p:ext uri="{BB962C8B-B14F-4D97-AF65-F5344CB8AC3E}">
        <p14:creationId xmlns:p14="http://schemas.microsoft.com/office/powerpoint/2010/main" val="1717649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a:t>
            </a:fld>
            <a:endParaRPr lang="en-US"/>
          </a:p>
        </p:txBody>
      </p:sp>
    </p:spTree>
    <p:extLst>
      <p:ext uri="{BB962C8B-B14F-4D97-AF65-F5344CB8AC3E}">
        <p14:creationId xmlns:p14="http://schemas.microsoft.com/office/powerpoint/2010/main" val="2023574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a:t>
            </a:fld>
            <a:endParaRPr lang="en-US"/>
          </a:p>
        </p:txBody>
      </p:sp>
    </p:spTree>
    <p:extLst>
      <p:ext uri="{BB962C8B-B14F-4D97-AF65-F5344CB8AC3E}">
        <p14:creationId xmlns:p14="http://schemas.microsoft.com/office/powerpoint/2010/main" val="1096780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mtClean="0"/>
              <a:t>Talking Points:   
- Compare metrics for your plan, year over year, and highlight any significant changes (improvements or concerning declines)
- Compare a few metrics to the Peer group and highlight areas where the client is performing well or areas of concern where the client may want to consider management strategies
      +Typically the most important metrics to compare are: Plan Cost PMPM, Plan Cost PMPM % Change, GFR, HD Utilization, Member Cost Share, and Specialty % of Plan Cost
- Highlight membership changes if applicable, since this may affect trends (different members using different meds):
      + Growth or decrease in avg members per month
      + Did the population experience an increase/decrease in younger, lower utilizing members or older, higher utilizers?  An influx of healthier members will typically bring down utilization (avg days of therapy per member) and PMPM costs, and an influx of less healthy members will have the opposite impact.
      + Populations with high turnover (such as Medicaid or COBRA) may show a significant change in PMPM with minimal change in total membership
      + Companies with high turnover (i.e. service industry and retail) can have member churn of 50%
- Age of population is one of the most important factors affecting utilization.  Make sure to compare to a Peer group with an applicable demographic (i.e. compare to Over or Under Age 65 benchmarks).
- Plan Cost PMPM = Plan Cost / average members / # of months
      + Plan Cost PMPM will vary based on factors such as GFR, HD Utilization, Avg Age, Specialty use, Member Cost Share and health status (% of membership that is Chronic &amp; Complex)
      + Rebates not included  
- Trend = Percent change in Plan Cost PMPM
      + Typically with a stable population and no major plan changes, trend is expected to increase in the single digits.  Manufacturer price increases, higher disease prevalence and higher Specialty use are major drivers of positive trend.
      + Negative trend can be driven by changes in membership (increase in healthier, lower utilizers), patent expirations, copay/plan design changes, improved pricing, home delivery programs and other clinical programs such as PA/step therapy
- Generic Fill Rate (GFR) = Number of Generic Rxs/ Number of Total Rxs
      + Factors that typically lead to GFR increasing year over year: patent expirations, increase in HD utilization (Generic Substitution Rates higher at HD vs. Retail), plan design (such as copay differentials between brands and generics), Mandatory/Preferred Generics, online tools such as My Rx Choices, step therapy and PA programs and formulary changes
- Home Delivery Utilization = # of Home Delivery Days of Therapy / # of Total Days of Therapy
     + HD utilization shows the % of the total volume of therapy that is dispensed through the Home Delivery channel
     + A significant change in HD Utilization will affect overall cost per Rx and Utilization (Nbr Rxs PMPM) in the same direction (i.e., a high increase in HD will result in a high increase in cost per Rx trend due to 90 day supplies being dispensed vs. only 30 days) unless scripts are converted to 30 day equivalents
     + An increase in HD Utilization typically saves money on a Gross Cost basis, and as long as the copays are aligned between Retail and Mail the plan will also save (Copay Alignment) 
- Member Cost Share = member out of pocket costs / Gross Cost
     + Represents the % of the cost of drugs that members pay
     + Includes impact of copays, coinsurance, deductibles, mandatory HD penalties, mandatory generic penalties, out of pocket maximums, benefit caps, etc.
     + Cost share will typically erode year over year if flat copays or MOOP remain unchanged due to manufacturer price increases
- Specialty % of Plan Cost = % of total plan cost that Specialty drugs account for
     + The Specialty pipeline is robust so Specialty utilization is expected to continue growing in the future
     + An increase of just a few Specialty patients of high cost can cause Specialty trends to increase significantly (especially if they happen to be on very costly Specialty meds with costs &gt;$200k per year)
     + An increase may also occur if there was movement of Specialty drugs out of the medical benefit and into the pharmacy benefit (Medical Channel Management).  This often may be net savings for clients when comparing pharmacy specialty costs to medical specialty costs, but will only show up as a cost increase on this report.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4</a:t>
            </a:fld>
            <a:endParaRPr lang="en-US"/>
          </a:p>
        </p:txBody>
      </p:sp>
    </p:spTree>
    <p:extLst>
      <p:ext uri="{BB962C8B-B14F-4D97-AF65-F5344CB8AC3E}">
        <p14:creationId xmlns:p14="http://schemas.microsoft.com/office/powerpoint/2010/main" val="349895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Utilization Management program offerings are the #1 tool for decreasing client spend on their pharmacy benefit. Program offerings are the first step in managing existing and future member utilization.  These offerings include Prior Authorization (PA), Drug Quantity Management (DQM), Step Therapy (ST) and Preferred Specialty Management (PSM). </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5</a:t>
            </a:fld>
            <a:endParaRPr lang="en-US"/>
          </a:p>
        </p:txBody>
      </p:sp>
    </p:spTree>
    <p:extLst>
      <p:ext uri="{BB962C8B-B14F-4D97-AF65-F5344CB8AC3E}">
        <p14:creationId xmlns:p14="http://schemas.microsoft.com/office/powerpoint/2010/main" val="3362564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6</a:t>
            </a:fld>
            <a:endParaRPr lang="en-US"/>
          </a:p>
        </p:txBody>
      </p:sp>
    </p:spTree>
    <p:extLst>
      <p:ext uri="{BB962C8B-B14F-4D97-AF65-F5344CB8AC3E}">
        <p14:creationId xmlns:p14="http://schemas.microsoft.com/office/powerpoint/2010/main" val="415037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7</a:t>
            </a:fld>
            <a:endParaRPr lang="en-US"/>
          </a:p>
        </p:txBody>
      </p:sp>
    </p:spTree>
    <p:extLst>
      <p:ext uri="{BB962C8B-B14F-4D97-AF65-F5344CB8AC3E}">
        <p14:creationId xmlns:p14="http://schemas.microsoft.com/office/powerpoint/2010/main" val="3881008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8</a:t>
            </a:fld>
            <a:endParaRPr lang="en-US"/>
          </a:p>
        </p:txBody>
      </p:sp>
    </p:spTree>
    <p:extLst>
      <p:ext uri="{BB962C8B-B14F-4D97-AF65-F5344CB8AC3E}">
        <p14:creationId xmlns:p14="http://schemas.microsoft.com/office/powerpoint/2010/main" val="3468771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9</a:t>
            </a:fld>
            <a:endParaRPr lang="en-US"/>
          </a:p>
        </p:txBody>
      </p:sp>
    </p:spTree>
    <p:extLst>
      <p:ext uri="{BB962C8B-B14F-4D97-AF65-F5344CB8AC3E}">
        <p14:creationId xmlns:p14="http://schemas.microsoft.com/office/powerpoint/2010/main" val="1570260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10</a:t>
            </a:fld>
            <a:endParaRPr lang="en-US"/>
          </a:p>
        </p:txBody>
      </p:sp>
    </p:spTree>
    <p:extLst>
      <p:ext uri="{BB962C8B-B14F-4D97-AF65-F5344CB8AC3E}">
        <p14:creationId xmlns:p14="http://schemas.microsoft.com/office/powerpoint/2010/main" val="3174090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11</a:t>
            </a:fld>
            <a:endParaRPr lang="en-US"/>
          </a:p>
        </p:txBody>
      </p:sp>
    </p:spTree>
    <p:extLst>
      <p:ext uri="{BB962C8B-B14F-4D97-AF65-F5344CB8AC3E}">
        <p14:creationId xmlns:p14="http://schemas.microsoft.com/office/powerpoint/2010/main" val="3335964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12</a:t>
            </a:fld>
            <a:endParaRPr lang="en-US"/>
          </a:p>
        </p:txBody>
      </p:sp>
    </p:spTree>
    <p:extLst>
      <p:ext uri="{BB962C8B-B14F-4D97-AF65-F5344CB8AC3E}">
        <p14:creationId xmlns:p14="http://schemas.microsoft.com/office/powerpoint/2010/main" val="1153805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13</a:t>
            </a:fld>
            <a:endParaRPr lang="en-US"/>
          </a:p>
        </p:txBody>
      </p:sp>
    </p:spTree>
    <p:extLst>
      <p:ext uri="{BB962C8B-B14F-4D97-AF65-F5344CB8AC3E}">
        <p14:creationId xmlns:p14="http://schemas.microsoft.com/office/powerpoint/2010/main" val="1504739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14</a:t>
            </a:fld>
            <a:endParaRPr lang="en-US"/>
          </a:p>
        </p:txBody>
      </p:sp>
    </p:spTree>
    <p:extLst>
      <p:ext uri="{BB962C8B-B14F-4D97-AF65-F5344CB8AC3E}">
        <p14:creationId xmlns:p14="http://schemas.microsoft.com/office/powerpoint/2010/main" val="370149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America's Obesity Crisis assesses the role excess weight plays in the prevalence of 23 chronic diseases and the economic consequences that result. To mention a few, obesity and overweight are linked to:
75 percent of osteoarthritis cases
64 percent of Type 2 diabetes cases
73 percent of kidney disease cases
https://www.sciencedaily.com/releases/2018/10/181030163458.htm</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15</a:t>
            </a:fld>
            <a:endParaRPr lang="en-US"/>
          </a:p>
        </p:txBody>
      </p:sp>
    </p:spTree>
    <p:extLst>
      <p:ext uri="{BB962C8B-B14F-4D97-AF65-F5344CB8AC3E}">
        <p14:creationId xmlns:p14="http://schemas.microsoft.com/office/powerpoint/2010/main" val="1562027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16</a:t>
            </a:fld>
            <a:endParaRPr lang="en-US"/>
          </a:p>
        </p:txBody>
      </p:sp>
    </p:spTree>
    <p:extLst>
      <p:ext uri="{BB962C8B-B14F-4D97-AF65-F5344CB8AC3E}">
        <p14:creationId xmlns:p14="http://schemas.microsoft.com/office/powerpoint/2010/main" val="2055962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17</a:t>
            </a:fld>
            <a:endParaRPr lang="en-US"/>
          </a:p>
        </p:txBody>
      </p:sp>
    </p:spTree>
    <p:extLst>
      <p:ext uri="{BB962C8B-B14F-4D97-AF65-F5344CB8AC3E}">
        <p14:creationId xmlns:p14="http://schemas.microsoft.com/office/powerpoint/2010/main" val="4072940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18</a:t>
            </a:fld>
            <a:endParaRPr lang="en-US"/>
          </a:p>
        </p:txBody>
      </p:sp>
    </p:spTree>
    <p:extLst>
      <p:ext uri="{BB962C8B-B14F-4D97-AF65-F5344CB8AC3E}">
        <p14:creationId xmlns:p14="http://schemas.microsoft.com/office/powerpoint/2010/main" val="900947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19</a:t>
            </a:fld>
            <a:endParaRPr lang="en-US"/>
          </a:p>
        </p:txBody>
      </p:sp>
    </p:spTree>
    <p:extLst>
      <p:ext uri="{BB962C8B-B14F-4D97-AF65-F5344CB8AC3E}">
        <p14:creationId xmlns:p14="http://schemas.microsoft.com/office/powerpoint/2010/main" val="3925462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20</a:t>
            </a:fld>
            <a:endParaRPr lang="en-US"/>
          </a:p>
        </p:txBody>
      </p:sp>
    </p:spTree>
    <p:extLst>
      <p:ext uri="{BB962C8B-B14F-4D97-AF65-F5344CB8AC3E}">
        <p14:creationId xmlns:p14="http://schemas.microsoft.com/office/powerpoint/2010/main" val="1293603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21</a:t>
            </a:fld>
            <a:endParaRPr lang="en-US"/>
          </a:p>
        </p:txBody>
      </p:sp>
    </p:spTree>
    <p:extLst>
      <p:ext uri="{BB962C8B-B14F-4D97-AF65-F5344CB8AC3E}">
        <p14:creationId xmlns:p14="http://schemas.microsoft.com/office/powerpoint/2010/main" val="2896003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22</a:t>
            </a:fld>
            <a:endParaRPr lang="en-US"/>
          </a:p>
        </p:txBody>
      </p:sp>
    </p:spTree>
    <p:extLst>
      <p:ext uri="{BB962C8B-B14F-4D97-AF65-F5344CB8AC3E}">
        <p14:creationId xmlns:p14="http://schemas.microsoft.com/office/powerpoint/2010/main" val="24925325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36800" y="528638"/>
            <a:ext cx="4703763" cy="2646362"/>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358DD-2331-4943-859F-F60814B25F61}" type="slidenum">
              <a:rPr lang="en-US" smtClean="0"/>
              <a:pPr/>
              <a:t>23</a:t>
            </a:fld>
            <a:endParaRPr lang="en-US" dirty="0"/>
          </a:p>
        </p:txBody>
      </p:sp>
    </p:spTree>
    <p:extLst>
      <p:ext uri="{BB962C8B-B14F-4D97-AF65-F5344CB8AC3E}">
        <p14:creationId xmlns:p14="http://schemas.microsoft.com/office/powerpoint/2010/main" val="888762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BCFE4-2114-4CC1-96F4-F8909B349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598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mtClean="0"/>
              <a:t>Talking Points: 
This slide is a high level look at year over year financials starting with AWP and working down to Net Cost. As you can see, rebates increase X.X% to almost $XXM. Cost to &lt;client&gt; after accounting for rebates was $XXX.XM. Furthermore, taking into account membership, you can see the impact rebates have on the PMPM costs and overall drug trend. PMPM cost of $XXX drops to $XXX. Drug trend is the % change in PMPM cost year to year. Before rebates trend was X.X%; after rebates it drops to X.X%.      
- AWP – Average Wholesale Price (provided by Medispan):
    + AWP can increase due to manufacturer price increases and increases in utilization, and can be heavily influenced by increases in specialty spend
    + AWP may decrease if the plan experiences a drastic change/drop in utilizing members
- Network &amp; Mail Discount Savings (includes dispensing fees):
    + This savings metric typically increases year over year with a rise in Generic Fill Rate, Home Delivery Utilization, new pricing (steeper discounts or lower dispensing fees) and higher overall Rx volume
- Gross Cost = AWP – Discounts + Dispensing Fees + Tax
    + Represents the total cost of drugs before member contributions
- Member Cost – Includes copays, coinsurance, deductibles, mandatory home delivery penalties, mandatory generic penalties, out of pocket maximums, benefit caps, etc.
    + Member cost may decrease due to GFR increasing and the lower copays typically associated with Generics
    + Typically as Home Delivery Utilization increases the Member Cost Share decreases.  Most plans offer an incentive for members to move to Home Delivery in the form of a lower copay.
    + If the Gross Cost increases at a faster pace than the Member Cost, the plan experienced cost share erosion.
- Plan Cost = AWP – Discounts + Dispensing Fees + Tax – Member Cost
    + Represents what the plan pays at the point of sale.  This does not account for rebates, admin fees, program fees, copay waivers (that are part of a standard copay waiver program), or federal subsidies  from retiree programs (i.e., EGWP.)
</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25</a:t>
            </a:fld>
            <a:endParaRPr lang="en-US"/>
          </a:p>
        </p:txBody>
      </p:sp>
    </p:spTree>
    <p:extLst>
      <p:ext uri="{BB962C8B-B14F-4D97-AF65-F5344CB8AC3E}">
        <p14:creationId xmlns:p14="http://schemas.microsoft.com/office/powerpoint/2010/main" val="2508086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mtClean="0"/>
              <a:t>Talking Points:   
- Specialty spend will be defined based on the specialty drug list chosen when running the slides in Analyst
- Compare Specialty PMPM trend vs. Non-Specialty PMPM trend. Non-Specialty trend is typically  lower due to the impact of patent expirations, GFR increases, etc. Specialty drugs have limited generic opportunity so higher use, inflation, and newer, more costly therapies drive Specialty trend up. 
    + Specialty PMPM trend can often times drive most if not all of the overall PMPM increase, so use this slide to highlight positive performance with non-specialty when applicable, especially if driven by active plan design management and product implementation
    + The Specialty pipeline is robust so Specialty utilization is expected to continue growing in the future
    + An increase of just a few Specialty patients can cause Specialty trends to increase significantly (especially if they happen to be on very costly Specialty meds with costs &gt;$200k per year)
- An increase may also occur if there was movement of Specialty drugs out of the medical benefit and into the pharmacy benefit.  This often may be net savings for clients when comparing pharmacy specialty costs to medical specialty costs, but will only show up as a cost increase on this report.
- Compare metrics to the selected Book of Business to highlight any variances, which may aid in recommending specialty plan designs and programs.
- Drug level analysis is essential</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26</a:t>
            </a:fld>
            <a:endParaRPr lang="en-US"/>
          </a:p>
        </p:txBody>
      </p:sp>
    </p:spTree>
    <p:extLst>
      <p:ext uri="{BB962C8B-B14F-4D97-AF65-F5344CB8AC3E}">
        <p14:creationId xmlns:p14="http://schemas.microsoft.com/office/powerpoint/2010/main" val="8286770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 Specialty spend will be defined based on the specialty drug list chosen when running the slides in Analyst
 Compare Specialty PMPM trend vs. Non-Specialty PMPM trend. Non-Specialty trend is typically  lower due to the impact of patent expirations, GFR increases, etc. Specialty drugs have limited generic opportunity so higher use, inflation, and newer, more costly therapies drive Specialty trend up. 
    + Specialty PMPM trend can often times drive most if not all of the overall PMPM increase, so use this slide to highlight positive performance with non-specialty when applicable, especially if driven by active plan design management and product implementation
    + The Specialty pipeline is robust so Specialty utilization is expected to continue growing in the future
    + An increase of just a few Specialty patients can cause Specialty trends to increase significantly (especially if they happen to be on very costly Specialty meds with costs &gt;$200k per year)
- An increase may also occur if there was movement of Specialty drugs out of the medical benefit and into the pharmacy benefit.  This often may be net savings for clients when comparing pharmacy specialty costs to medical specialty costs, but will only show up as a cost increase on this report.
- Compare metrics to the selected Book of Business to highlight any variances, which may aid in recommending specialty plan designs and programs.</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27</a:t>
            </a:fld>
            <a:endParaRPr lang="en-US"/>
          </a:p>
        </p:txBody>
      </p:sp>
    </p:spTree>
    <p:extLst>
      <p:ext uri="{BB962C8B-B14F-4D97-AF65-F5344CB8AC3E}">
        <p14:creationId xmlns:p14="http://schemas.microsoft.com/office/powerpoint/2010/main" val="3918705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28</a:t>
            </a:fld>
            <a:endParaRPr lang="en-US"/>
          </a:p>
        </p:txBody>
      </p:sp>
    </p:spTree>
    <p:extLst>
      <p:ext uri="{BB962C8B-B14F-4D97-AF65-F5344CB8AC3E}">
        <p14:creationId xmlns:p14="http://schemas.microsoft.com/office/powerpoint/2010/main" val="370309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2Talking Points
- Inflation represents the change in AWP per quantity at a drug level and its effect on plan cost PMPM
   + Inflation is driven largely by manufacturers, and is most prevalent with specialty drugs and right before brand drugs lose patents
   + Generic drugs often have flat or very low inflation
- Inflation impact is a combination of changes in utilization and AWP/Unit.   Please review both for causal impact.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29</a:t>
            </a:fld>
            <a:endParaRPr lang="en-US"/>
          </a:p>
        </p:txBody>
      </p:sp>
    </p:spTree>
    <p:extLst>
      <p:ext uri="{BB962C8B-B14F-4D97-AF65-F5344CB8AC3E}">
        <p14:creationId xmlns:p14="http://schemas.microsoft.com/office/powerpoint/2010/main" val="1883715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2Talking Points:
- Inflation represents the change in AWP per quantity at a drug level and its effect on plan cost PMPM
   + Inflation is driven largely by manufacturers, and is most prevalent with specialty drugs and right before brand drugs lose patents
   + Generic drugs often have flat or very low inflation
-Inflation impact is a combination of changes in utilization and AWP/Unit.   Please review both for causal impact.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30</a:t>
            </a:fld>
            <a:endParaRPr lang="en-US"/>
          </a:p>
        </p:txBody>
      </p:sp>
    </p:spTree>
    <p:extLst>
      <p:ext uri="{BB962C8B-B14F-4D97-AF65-F5344CB8AC3E}">
        <p14:creationId xmlns:p14="http://schemas.microsoft.com/office/powerpoint/2010/main" val="1891401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 Most common ESI client retail flat copays are
   + $10 gen, $20 preferred-brand and $40 non-preferred brand at retail
   + This equates to cost share of roughly 40% generic, 20% preferred-brand and 50% non-preferred brand
- Look at differences in member cost share by copay tier and consider copay changes to bring more balance to member cost percentage 
   + Clients should consider having the % member cost share for generics the same or lower than preferred brands
   + Clients should also consider having % member cost share for brand preferred drugs the same or lower than brand non-preferred drugs
- If decreasing the generic copay, we recommend increasing the brand copays by the same amount, at a minimum, at the same time to create more of an incentive for members to move from brands to generics
- Flat Generic copays generally have a higher % member cost share because of the increased generic discounts in recent years.
</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31</a:t>
            </a:fld>
            <a:endParaRPr lang="en-US"/>
          </a:p>
        </p:txBody>
      </p:sp>
    </p:spTree>
    <p:extLst>
      <p:ext uri="{BB962C8B-B14F-4D97-AF65-F5344CB8AC3E}">
        <p14:creationId xmlns:p14="http://schemas.microsoft.com/office/powerpoint/2010/main" val="903001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32</a:t>
            </a:fld>
            <a:endParaRPr lang="en-US"/>
          </a:p>
        </p:txBody>
      </p:sp>
    </p:spTree>
    <p:extLst>
      <p:ext uri="{BB962C8B-B14F-4D97-AF65-F5344CB8AC3E}">
        <p14:creationId xmlns:p14="http://schemas.microsoft.com/office/powerpoint/2010/main" val="23235203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-If you have a high mail penetration client, please run this by adjusted Rxs to give a complete picture
-Watch for significant % changes in PMPM, which can be driven by new drugs to market, change in population, drugs off-patent, more utilizers, more generic use, clinical programs, etc.
 -Highlight any significant movements in rank for any particular indication and be able to explain why (new drugs came on market, drugs went off-patent, a few patients taking a high cost drug, etc…)
 -Highlight indications with low GFR and any possibilities of increasing GFR through clinical programs
 -Discuss where GFR increased from last year due to new generics on market or clinical programs implemented
-Full indication listing is also available in the Excel Document
-There are additional columns hidden in the Excel file (including more detail and Formulary Compliance).  However, unhiding all columns will make for a difficult slide to read on screen.  
Common Obstacles
-If this report is run with the Plan Cost option, member cost share could skew results if there was a change in plan design</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33</a:t>
            </a:fld>
            <a:endParaRPr lang="en-US"/>
          </a:p>
        </p:txBody>
      </p:sp>
    </p:spTree>
    <p:extLst>
      <p:ext uri="{BB962C8B-B14F-4D97-AF65-F5344CB8AC3E}">
        <p14:creationId xmlns:p14="http://schemas.microsoft.com/office/powerpoint/2010/main" val="936354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34</a:t>
            </a:fld>
            <a:endParaRPr lang="en-US"/>
          </a:p>
        </p:txBody>
      </p:sp>
    </p:spTree>
    <p:extLst>
      <p:ext uri="{BB962C8B-B14F-4D97-AF65-F5344CB8AC3E}">
        <p14:creationId xmlns:p14="http://schemas.microsoft.com/office/powerpoint/2010/main" val="38952740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-Please run this slide as adjusted Rxs if you have a client that has significant mail penetration as it will give a more complete picture of utilization
-Highlight any significant movements in rank for any particular medication or new medications, both brand and generic.
-Be able to explain why (new drugs came on market, drugs went off-patent, a few patients taking a high cost drug, etc…)
 -Highlight indications with low GFR and any possibilities of increasing GFR through clinical programs
-Discuss possible clinical programs, AUM, FWA, that might help to control utilization</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35</a:t>
            </a:fld>
            <a:endParaRPr lang="en-US"/>
          </a:p>
        </p:txBody>
      </p:sp>
    </p:spTree>
    <p:extLst>
      <p:ext uri="{BB962C8B-B14F-4D97-AF65-F5344CB8AC3E}">
        <p14:creationId xmlns:p14="http://schemas.microsoft.com/office/powerpoint/2010/main" val="20247247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2Talking Points:
- Drugs within top 25 (by user selected top drug cost) highlighted orange in “increase” section and gray in “decrease” section
- Discuss new drugs that were not utilized in previous period, as this can often have a large impact in overall plan cost PMPM increases
- Discuss possible clinical programs that may benefit the plan sponsor and member for drugs that are increasing in cost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36</a:t>
            </a:fld>
            <a:endParaRPr lang="en-US"/>
          </a:p>
        </p:txBody>
      </p:sp>
    </p:spTree>
    <p:extLst>
      <p:ext uri="{BB962C8B-B14F-4D97-AF65-F5344CB8AC3E}">
        <p14:creationId xmlns:p14="http://schemas.microsoft.com/office/powerpoint/2010/main" val="9251326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-Definitely change to Adjusted Rxs if you have Exclusive Specialty or high mail use.  
-Based on ESI standard specialty drug list (SPE 360) unless Custom Specialty List was chosen 
-Watch for significant % changes in PMPM, which can be driven by new drugs to market, change in population, more utilizers, clinical programs, etc.
- Highlight any significant movements in rank for any particular indication and be able to explain why (new drugs came on market, a few patients taking a high cost drug, etc…)
- Highlight indications with significant % change in PMPM where clinical programs may be an option
-Full indication listing is also available in the Excel Document
-There are additional columns hidden in the Excel file (including more detail and Formulary Compliance).  However, unhiding all columns will make for a difficult slide to read on screen.   
Common Obstacles
-Rank is Overall Indication Rank – relative to all drugs
-BoB rank also represents Overall Indication Rank</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37</a:t>
            </a:fld>
            <a:endParaRPr lang="en-US"/>
          </a:p>
        </p:txBody>
      </p:sp>
    </p:spTree>
    <p:extLst>
      <p:ext uri="{BB962C8B-B14F-4D97-AF65-F5344CB8AC3E}">
        <p14:creationId xmlns:p14="http://schemas.microsoft.com/office/powerpoint/2010/main" val="31578998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-Change to adjusted Rxs if you have Exclusive Accredo or Accredo recommended Days supply to get a better idea of utilization
-Discuss changes in the market place with specialty drugs, new drugs to market, new indications, drug therapy where there was no therapy in the past.
-Discuss AUM and specialty programs that are associated with these drugs to help get the right drug to the right patient.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38</a:t>
            </a:fld>
            <a:endParaRPr lang="en-US"/>
          </a:p>
        </p:txBody>
      </p:sp>
    </p:spTree>
    <p:extLst>
      <p:ext uri="{BB962C8B-B14F-4D97-AF65-F5344CB8AC3E}">
        <p14:creationId xmlns:p14="http://schemas.microsoft.com/office/powerpoint/2010/main" val="4132820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-Definitely change to Adjusted Rxs if you have Exclusive Specialty or high mail use.  
-Based on ESI standard specialty drug list (SPE 360) unless Custom Specialty List was chosen 
-Watch for significant % changes in PMPM, which can be driven by new drugs to market, change in population, more utilizers, clinical programs, etc.
- Highlight any significant movements in rank for any particular indication and be able to explain why (new drugs came on market, a few patients taking a high cost drug, etc…)
- Highlight indications with significant % change in PMPM where clinical programs may be an option
-Full indication listing is also available in the Excel Document
-There are additional columns hidden in the Excel file (including more detail and Formulary Compliance).  However, unhiding all columns will make for a difficult slide to read on screen.   
Common Obstacles
-Rank is Overall Indication Rank – relative to all drugs
-BoB rank also represents Overall Indication Rank</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39</a:t>
            </a:fld>
            <a:endParaRPr lang="en-US"/>
          </a:p>
        </p:txBody>
      </p:sp>
    </p:spTree>
    <p:extLst>
      <p:ext uri="{BB962C8B-B14F-4D97-AF65-F5344CB8AC3E}">
        <p14:creationId xmlns:p14="http://schemas.microsoft.com/office/powerpoint/2010/main" val="6960010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-Change to adjusted Rxs if you have Exclusive Accredo or Accredo recommended Days supply to get a better idea of utilization
-Discuss changes in the market place with non-specialty drugs, new drugs to market, new indications, drug therapy where there was no therapy in the past.
-Discuss AUM and non-specialty programs that are associated with these drugs to help get the right drug to the right patient.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40</a:t>
            </a:fld>
            <a:endParaRPr lang="en-US"/>
          </a:p>
        </p:txBody>
      </p:sp>
    </p:spTree>
    <p:extLst>
      <p:ext uri="{BB962C8B-B14F-4D97-AF65-F5344CB8AC3E}">
        <p14:creationId xmlns:p14="http://schemas.microsoft.com/office/powerpoint/2010/main" val="4422724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 This slide highlights the significant opportunity with generics and is a conservative estimate since it only includes about 30 of the major medications (based on our BOB top drugs) going off-patent in the next 4 years that show up in client’s top drugs (by ingredient cost)
- Now is the time to have a generics preferred program in place to accumulate savings as brand drugs come off patent
- Mention how many of the drugs losing patent are in the Top 10
Common Obstacles
- Important to note that these are scheduled dates (as of beginning of the quarter) for those drugs to go off-patent but those dates can change over time due to patent extensions, lawsuits, etc…</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41</a:t>
            </a:fld>
            <a:endParaRPr lang="en-US"/>
          </a:p>
        </p:txBody>
      </p:sp>
    </p:spTree>
    <p:extLst>
      <p:ext uri="{BB962C8B-B14F-4D97-AF65-F5344CB8AC3E}">
        <p14:creationId xmlns:p14="http://schemas.microsoft.com/office/powerpoint/2010/main" val="20298826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2Talking Points: 
- This slide compares the changes in Generic Fill Rate between the comparison periods, and calculates the savings experienced by this increase based on the difference in cost between a brand and generic
- These savings figures are high-level and based on averages
- Specialty drugs are not included in the savings calculation</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42</a:t>
            </a:fld>
            <a:endParaRPr lang="en-US"/>
          </a:p>
        </p:txBody>
      </p:sp>
    </p:spTree>
    <p:extLst>
      <p:ext uri="{BB962C8B-B14F-4D97-AF65-F5344CB8AC3E}">
        <p14:creationId xmlns:p14="http://schemas.microsoft.com/office/powerpoint/2010/main" val="27378800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 Discuss the continued increase of generic fill rate over time
- Discuss any spikes or dips due to patent expirations, plan design changes, seasonality medications, etc.
- Compare generic fill rates with book of business or peer data to show potential opportunities that can be discussed.  Opportunities can include copay changes that incentivize generics, step therapy rules, etc.
- Highlight the immense opportunity to save money by focusing on the bar graphs, which show the amount the plan can save on average by increasing GFR in one percentage point increments
Calculations*:
- Generic Savings* = (avg cost of brand Rx -  avg cost of generic Rx) x (GFR in curr period – GFR in prev period) x Number of total current Rxs
- Savings as a % of plan cost = Generic savings* / (Curr Total Plan cost + Generic Savings*)
- Calculations for retail and home delivery are performed separately to ensure day supply is adjusted for appropriately
- Specialty drugs are excluded in the calculation of average brand drug prices to keep from overinflating the average price of a brand and thus overinflating savings, given most specialty drugs do not have a generic alternative</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43</a:t>
            </a:fld>
            <a:endParaRPr lang="en-US"/>
          </a:p>
        </p:txBody>
      </p:sp>
    </p:spTree>
    <p:extLst>
      <p:ext uri="{BB962C8B-B14F-4D97-AF65-F5344CB8AC3E}">
        <p14:creationId xmlns:p14="http://schemas.microsoft.com/office/powerpoint/2010/main" val="4978927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slide can be used to supplement a conversation about rebates. In the bullet points and the tables, it has all the major numbers impacted by rebates. </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44</a:t>
            </a:fld>
            <a:endParaRPr lang="en-US"/>
          </a:p>
        </p:txBody>
      </p:sp>
    </p:spTree>
    <p:extLst>
      <p:ext uri="{BB962C8B-B14F-4D97-AF65-F5344CB8AC3E}">
        <p14:creationId xmlns:p14="http://schemas.microsoft.com/office/powerpoint/2010/main" val="1047807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Logo Slide">
    <p:spTree>
      <p:nvGrpSpPr>
        <p:cNvPr id="1" name=""/>
        <p:cNvGrpSpPr/>
        <p:nvPr/>
      </p:nvGrpSpPr>
      <p:grpSpPr>
        <a:xfrm>
          <a:off x="0" y="0"/>
          <a:ext cx="0" cy="0"/>
          <a:chOff x="0" y="0"/>
          <a:chExt cx="0" cy="0"/>
        </a:xfrm>
      </p:grpSpPr>
      <p:sp>
        <p:nvSpPr>
          <p:cNvPr id="4" name="Rectangle 3"/>
          <p:cNvSpPr/>
          <p:nvPr/>
        </p:nvSpPr>
        <p:spPr>
          <a:xfrm>
            <a:off x="8991600" y="6339663"/>
            <a:ext cx="3200400" cy="487680"/>
          </a:xfrm>
          <a:prstGeom prst="rect">
            <a:avLst/>
          </a:prstGeom>
          <a:solidFill>
            <a:schemeClr val="bg1"/>
          </a:solidFill>
        </p:spPr>
        <p:txBody>
          <a:bodyPr wrap="square" lIns="91440" tIns="91440" rIns="91440" bIns="91440" rtlCol="0" anchor="ctr">
            <a:noAutofit/>
          </a:bodyPr>
          <a:lstStyle/>
          <a:p>
            <a:pPr algn="ctr">
              <a:lnSpc>
                <a:spcPct val="90000"/>
              </a:lnSpc>
              <a:spcAft>
                <a:spcPts val="700"/>
              </a:spcAft>
            </a:pPr>
            <a:endParaRPr lang="en-US" sz="1600" dirty="0" err="1" smtClean="0">
              <a:solidFill>
                <a:schemeClr val="bg1"/>
              </a:solidFill>
            </a:endParaRPr>
          </a:p>
        </p:txBody>
      </p:sp>
    </p:spTree>
    <p:extLst>
      <p:ext uri="{BB962C8B-B14F-4D97-AF65-F5344CB8AC3E}">
        <p14:creationId xmlns:p14="http://schemas.microsoft.com/office/powerpoint/2010/main" val="1855629787"/>
      </p:ext>
    </p:extLst>
  </p:cSld>
  <p:clrMapOvr>
    <a:masterClrMapping/>
  </p:clrMapOvr>
  <p:transition/>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61471"/>
            <a:ext cx="10972800" cy="340360"/>
          </a:xfrm>
        </p:spPr>
        <p:txBody>
          <a:bodyPr wrap="square"/>
          <a:lstStyle>
            <a:lvl1pPr>
              <a:defRPr/>
            </a:lvl1pPr>
          </a:lstStyle>
          <a:p>
            <a:r>
              <a:rPr lang="en-US" dirty="0" smtClean="0"/>
              <a:t>Click to edit master title, sentence case, 32pt</a:t>
            </a:r>
            <a:endParaRPr lang="en-US" dirty="0"/>
          </a:p>
        </p:txBody>
      </p:sp>
      <p:sp>
        <p:nvSpPr>
          <p:cNvPr id="3" name="Content Placeholder 2"/>
          <p:cNvSpPr>
            <a:spLocks noGrp="1"/>
          </p:cNvSpPr>
          <p:nvPr>
            <p:ph idx="1" hasCustomPrompt="1"/>
          </p:nvPr>
        </p:nvSpPr>
        <p:spPr>
          <a:xfrm>
            <a:off x="609600" y="942302"/>
            <a:ext cx="10972800" cy="5210444"/>
          </a:xfrm>
          <a:prstGeom prst="rect">
            <a:avLst/>
          </a:prstGeom>
        </p:spPr>
        <p:txBody>
          <a:bodyPr/>
          <a:lstStyle>
            <a:lvl1pPr marL="233351" indent="-233351" algn="l" defTabSz="914354" rtl="0" eaLnBrk="1" latinLnBrk="0" hangingPunct="1">
              <a:lnSpc>
                <a:spcPct val="95000"/>
              </a:lnSpc>
              <a:spcBef>
                <a:spcPts val="700"/>
              </a:spcBef>
              <a:spcAft>
                <a:spcPts val="300"/>
              </a:spcAft>
              <a:buClr>
                <a:schemeClr val="accent3"/>
              </a:buClr>
              <a:buFont typeface="Arial" pitchFamily="34" charset="0"/>
              <a:buChar char="•"/>
              <a:defRPr lang="en-US" sz="2000" kern="1200" dirty="0" smtClean="0">
                <a:solidFill>
                  <a:schemeClr val="tx1"/>
                </a:solidFill>
                <a:latin typeface="+mn-lt"/>
                <a:ea typeface="+mn-ea"/>
                <a:cs typeface="+mn-cs"/>
              </a:defRPr>
            </a:lvl1pPr>
            <a:lvl2pPr marL="574646" indent="-231764" algn="l" defTabSz="914354" rtl="0" eaLnBrk="1" latinLnBrk="0" hangingPunct="1">
              <a:lnSpc>
                <a:spcPct val="95000"/>
              </a:lnSpc>
              <a:spcBef>
                <a:spcPts val="200"/>
              </a:spcBef>
              <a:spcAft>
                <a:spcPts val="500"/>
              </a:spcAft>
              <a:buClr>
                <a:schemeClr val="accent1"/>
              </a:buClr>
              <a:buFont typeface="Arial" pitchFamily="34" charset="0"/>
              <a:buChar char="•"/>
              <a:defRPr sz="1800"/>
            </a:lvl2pPr>
          </a:lstStyle>
          <a:p>
            <a:pPr lvl="0"/>
            <a:r>
              <a:rPr lang="en-US" dirty="0" smtClean="0"/>
              <a:t>Click to edit Master text styles, sentence case, 20pt</a:t>
            </a:r>
          </a:p>
          <a:p>
            <a:pPr lvl="1"/>
            <a:r>
              <a:rPr lang="en-US" dirty="0" smtClean="0"/>
              <a:t>Second level, sentence case, 18pt</a:t>
            </a:r>
          </a:p>
        </p:txBody>
      </p:sp>
    </p:spTree>
    <p:extLst>
      <p:ext uri="{BB962C8B-B14F-4D97-AF65-F5344CB8AC3E}">
        <p14:creationId xmlns:p14="http://schemas.microsoft.com/office/powerpoint/2010/main" val="2689866944"/>
      </p:ext>
    </p:extLst>
  </p:cSld>
  <p:clrMapOvr>
    <a:masterClrMapping/>
  </p:clrMapOvr>
  <p:transition/>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Line Title, No Content Specifi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62104"/>
            <a:ext cx="10972800" cy="340360"/>
          </a:xfrm>
        </p:spPr>
        <p:txBody>
          <a:bodyPr wrap="square"/>
          <a:lstStyle>
            <a:lvl1pPr>
              <a:defRPr/>
            </a:lvl1pPr>
          </a:lstStyle>
          <a:p>
            <a:r>
              <a:rPr lang="en-US" dirty="0" smtClean="0"/>
              <a:t>Click to edit master title, sentence case, 32pt</a:t>
            </a:r>
            <a:endParaRPr lang="en-US" dirty="0"/>
          </a:p>
        </p:txBody>
      </p:sp>
    </p:spTree>
    <p:extLst>
      <p:ext uri="{BB962C8B-B14F-4D97-AF65-F5344CB8AC3E}">
        <p14:creationId xmlns:p14="http://schemas.microsoft.com/office/powerpoint/2010/main" val="1538674211"/>
      </p:ext>
    </p:extLst>
  </p:cSld>
  <p:clrMapOvr>
    <a:masterClrMapping/>
  </p:clrMapOvr>
  <p:transition/>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61471"/>
            <a:ext cx="10972800" cy="822960"/>
          </a:xfrm>
        </p:spPr>
        <p:txBody>
          <a:bodyPr/>
          <a:lstStyle>
            <a:lvl1pPr>
              <a:defRPr baseline="0"/>
            </a:lvl1pPr>
          </a:lstStyle>
          <a:p>
            <a:r>
              <a:rPr lang="en-US" dirty="0" smtClean="0"/>
              <a:t>Click to edit master title style, sentence case, 32pt, room for a two-line title</a:t>
            </a:r>
            <a:endParaRPr lang="en-US" dirty="0"/>
          </a:p>
        </p:txBody>
      </p:sp>
      <p:sp>
        <p:nvSpPr>
          <p:cNvPr id="3" name="Content Placeholder 2"/>
          <p:cNvSpPr>
            <a:spLocks noGrp="1"/>
          </p:cNvSpPr>
          <p:nvPr>
            <p:ph idx="1" hasCustomPrompt="1"/>
          </p:nvPr>
        </p:nvSpPr>
        <p:spPr>
          <a:xfrm>
            <a:off x="609600" y="1452323"/>
            <a:ext cx="10972800" cy="4848224"/>
          </a:xfrm>
          <a:prstGeom prst="rect">
            <a:avLst/>
          </a:prstGeom>
        </p:spPr>
        <p:txBody>
          <a:bodyPr/>
          <a:lstStyle>
            <a:lvl1pPr marL="233351" indent="-233351" algn="l" defTabSz="914354" rtl="0" eaLnBrk="1" latinLnBrk="0" hangingPunct="1">
              <a:lnSpc>
                <a:spcPct val="95000"/>
              </a:lnSpc>
              <a:spcBef>
                <a:spcPts val="700"/>
              </a:spcBef>
              <a:spcAft>
                <a:spcPts val="300"/>
              </a:spcAft>
              <a:buClr>
                <a:schemeClr val="accent3"/>
              </a:buClr>
              <a:buFont typeface="Arial" pitchFamily="34" charset="0"/>
              <a:buChar char="•"/>
              <a:defRPr lang="en-US" sz="2000" kern="1200" dirty="0" smtClean="0">
                <a:solidFill>
                  <a:schemeClr val="tx1"/>
                </a:solidFill>
                <a:latin typeface="+mn-lt"/>
                <a:ea typeface="+mn-ea"/>
                <a:cs typeface="+mn-cs"/>
              </a:defRPr>
            </a:lvl1pPr>
            <a:lvl2pPr marL="574646" indent="-231764" algn="l" defTabSz="914354" rtl="0" eaLnBrk="1" latinLnBrk="0" hangingPunct="1">
              <a:lnSpc>
                <a:spcPct val="95000"/>
              </a:lnSpc>
              <a:spcBef>
                <a:spcPts val="200"/>
              </a:spcBef>
              <a:spcAft>
                <a:spcPts val="500"/>
              </a:spcAft>
              <a:buClr>
                <a:schemeClr val="accent1"/>
              </a:buClr>
              <a:buFont typeface="Arial" pitchFamily="34" charset="0"/>
              <a:buChar char="•"/>
              <a:defRPr lang="en-US" sz="1800" kern="1200" dirty="0" smtClean="0">
                <a:solidFill>
                  <a:schemeClr val="tx1"/>
                </a:solidFill>
                <a:latin typeface="+mn-lt"/>
                <a:ea typeface="+mn-ea"/>
                <a:cs typeface="+mn-cs"/>
              </a:defRPr>
            </a:lvl2pPr>
          </a:lstStyle>
          <a:p>
            <a:pPr lvl="0"/>
            <a:r>
              <a:rPr lang="en-US" dirty="0" smtClean="0"/>
              <a:t>Click to edit Master text styles, sentence case, 20pt</a:t>
            </a:r>
          </a:p>
          <a:p>
            <a:pPr lvl="1"/>
            <a:r>
              <a:rPr lang="en-US" dirty="0" smtClean="0"/>
              <a:t>Second level, sentence case, 18pt</a:t>
            </a:r>
          </a:p>
        </p:txBody>
      </p:sp>
    </p:spTree>
    <p:extLst>
      <p:ext uri="{BB962C8B-B14F-4D97-AF65-F5344CB8AC3E}">
        <p14:creationId xmlns:p14="http://schemas.microsoft.com/office/powerpoint/2010/main" val="3221447683"/>
      </p:ext>
    </p:extLst>
  </p:cSld>
  <p:clrMapOvr>
    <a:masterClrMapping/>
  </p:clrMapOvr>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cSld name="2_Main Title Slide (No Photo)">
    <p:spTree>
      <p:nvGrpSpPr>
        <p:cNvPr id="1" name=""/>
        <p:cNvGrpSpPr/>
        <p:nvPr/>
      </p:nvGrpSpPr>
      <p:grpSpPr>
        <a:xfrm>
          <a:off x="0" y="0"/>
          <a:ext cx="0" cy="0"/>
          <a:chOff x="0" y="0"/>
          <a:chExt cx="0" cy="0"/>
        </a:xfrm>
      </p:grpSpPr>
      <p:sp>
        <p:nvSpPr>
          <p:cNvPr id="12" name="Footer Placeholder 4"/>
          <p:cNvSpPr txBox="1">
            <a:spLocks/>
          </p:cNvSpPr>
          <p:nvPr/>
        </p:nvSpPr>
        <p:spPr>
          <a:xfrm>
            <a:off x="11582400" y="6438900"/>
            <a:ext cx="609600" cy="381000"/>
          </a:xfrm>
          <a:prstGeom prst="rect">
            <a:avLst/>
          </a:prstGeom>
        </p:spPr>
        <p:txBody>
          <a:bodyPr vert="horz" lIns="91440" tIns="45720" rIns="91440" bIns="45720" rtlCol="0"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lgn="ctr">
              <a:defRPr/>
            </a:pPr>
            <a:fld id="{0E2DA7D6-899D-4BE0-98D3-D2C39F0629BC}" type="slidenum">
              <a:rPr lang="en-US" sz="800" kern="1200" smtClean="0">
                <a:solidFill>
                  <a:schemeClr val="tx1">
                    <a:lumMod val="75000"/>
                    <a:lumOff val="25000"/>
                  </a:schemeClr>
                </a:solidFill>
                <a:latin typeface="+mj-lt"/>
                <a:ea typeface="+mn-ea"/>
                <a:cs typeface="+mn-cs"/>
              </a:rPr>
              <a:pPr algn="ctr">
                <a:defRPr/>
              </a:pPr>
              <a:t>‹#›</a:t>
            </a:fld>
            <a:endParaRPr lang="en-US" sz="800" kern="1200" dirty="0">
              <a:solidFill>
                <a:schemeClr val="tx1">
                  <a:lumMod val="75000"/>
                  <a:lumOff val="25000"/>
                </a:schemeClr>
              </a:solidFill>
              <a:latin typeface="+mj-lt"/>
              <a:ea typeface="+mn-ea"/>
              <a:cs typeface="+mn-cs"/>
            </a:endParaRPr>
          </a:p>
        </p:txBody>
      </p:sp>
      <p:pic>
        <p:nvPicPr>
          <p:cNvPr id="23" name="Picture 2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41C87636-A350-9744-A2CA-8EA83122C8E6}"/>
              </a:ext>
            </a:extLst>
          </p:cNvPr>
          <p:cNvSpPr/>
          <p:nvPr/>
        </p:nvSpPr>
        <p:spPr>
          <a:xfrm>
            <a:off x="755904" y="749808"/>
            <a:ext cx="6108192" cy="5349240"/>
          </a:xfrm>
          <a:prstGeom prst="rect">
            <a:avLst/>
          </a:prstGeom>
          <a:gradFill>
            <a:gsLst>
              <a:gs pos="100000">
                <a:schemeClr val="tx2">
                  <a:alpha val="80000"/>
                </a:schemeClr>
              </a:gs>
              <a:gs pos="0">
                <a:schemeClr val="accent2">
                  <a:alpha val="80000"/>
                </a:schemeClr>
              </a:gs>
            </a:gsLst>
            <a:lin ang="18900000" scaled="1"/>
          </a:gradFill>
        </p:spPr>
        <p:txBody>
          <a:bodyPr wrap="square" lIns="91440" tIns="91440" rIns="91440" bIns="91440" rtlCol="0" anchor="ctr">
            <a:noAutofit/>
          </a:bodyPr>
          <a:lstStyle/>
          <a:p>
            <a:pPr marL="0" marR="0" lvl="0" indent="0" algn="ctr" defTabSz="914241" rtl="0" eaLnBrk="1" fontAlgn="auto" latinLnBrk="0" hangingPunct="1">
              <a:lnSpc>
                <a:spcPct val="90000"/>
              </a:lnSpc>
              <a:spcBef>
                <a:spcPts val="0"/>
              </a:spcBef>
              <a:spcAft>
                <a:spcPts val="7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17"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1146048" y="2752344"/>
            <a:ext cx="5559552" cy="1344168"/>
          </a:xfrm>
        </p:spPr>
        <p:txBody>
          <a:bodyPr anchor="t" anchorCtr="0"/>
          <a:lstStyle>
            <a:lvl1pPr>
              <a:lnSpc>
                <a:spcPct val="80000"/>
              </a:lnSpc>
              <a:defRPr sz="3400">
                <a:solidFill>
                  <a:schemeClr val="bg1"/>
                </a:solidFill>
              </a:defRPr>
            </a:lvl1pPr>
          </a:lstStyle>
          <a:p>
            <a:r>
              <a:rPr lang="en-US" dirty="0">
                <a:solidFill>
                  <a:schemeClr val="bg1"/>
                </a:solidFill>
              </a:rPr>
              <a:t>Cover title here on one or two lines</a:t>
            </a:r>
          </a:p>
        </p:txBody>
      </p:sp>
      <p:sp>
        <p:nvSpPr>
          <p:cNvPr id="18"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1146048" y="4142233"/>
            <a:ext cx="5557021" cy="400051"/>
          </a:xfrm>
        </p:spPr>
        <p:txBody>
          <a:bodyPr/>
          <a:lstStyle>
            <a:lvl1pPr marL="0" indent="0">
              <a:buFontTx/>
              <a:buNone/>
              <a:defRPr sz="1800">
                <a:solidFill>
                  <a:schemeClr val="bg1"/>
                </a:solidFill>
              </a:defRPr>
            </a:lvl1pPr>
          </a:lstStyle>
          <a:p>
            <a:r>
              <a:rPr lang="en-US" dirty="0">
                <a:solidFill>
                  <a:schemeClr val="bg1"/>
                </a:solidFill>
              </a:rPr>
              <a:t>Subtitle or presenter</a:t>
            </a:r>
          </a:p>
        </p:txBody>
      </p:sp>
      <p:sp>
        <p:nvSpPr>
          <p:cNvPr id="19"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1146048" y="4572004"/>
            <a:ext cx="5557021" cy="382465"/>
          </a:xfrm>
        </p:spPr>
        <p:txBody>
          <a:bodyPr/>
          <a:lstStyle>
            <a:lvl1pPr marL="0" indent="0">
              <a:buFontTx/>
              <a:buNone/>
              <a:defRPr sz="1500">
                <a:solidFill>
                  <a:schemeClr val="bg1"/>
                </a:solidFill>
              </a:defRPr>
            </a:lvl1pPr>
          </a:lstStyle>
          <a:p>
            <a:r>
              <a:rPr lang="en-US" dirty="0">
                <a:solidFill>
                  <a:schemeClr val="bg1"/>
                </a:solidFill>
              </a:rPr>
              <a:t>Date</a:t>
            </a:r>
          </a:p>
        </p:txBody>
      </p:sp>
      <p:sp>
        <p:nvSpPr>
          <p:cNvPr id="20"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1146048" y="1106424"/>
            <a:ext cx="5522976" cy="358696"/>
          </a:xfrm>
          <a:prstGeom prst="rect">
            <a:avLst/>
          </a:prstGeom>
        </p:spPr>
        <p:txBody>
          <a:bodyPr lIns="0">
            <a:noAutofit/>
          </a:bodyPr>
          <a:lstStyle>
            <a:lvl1pPr marL="0" indent="0">
              <a:lnSpc>
                <a:spcPct val="85000"/>
              </a:lnSpc>
              <a:spcBef>
                <a:spcPts val="0"/>
              </a:spcBef>
              <a:spcAft>
                <a:spcPts val="0"/>
              </a:spcAft>
              <a:buNone/>
              <a:defRPr sz="1200" b="1" i="0" cap="all" spc="151" baseline="0">
                <a:solidFill>
                  <a:schemeClr val="bg1"/>
                </a:solidFill>
                <a:latin typeface="Century Gothic" panose="020B0502020202020204" pitchFamily="34" charset="0"/>
              </a:defRPr>
            </a:lvl1pPr>
          </a:lstStyle>
          <a:p>
            <a:pPr lvl="0"/>
            <a:r>
              <a:rPr lang="en-US" dirty="0" smtClean="0"/>
              <a:t>Strategic, planning </a:t>
            </a:r>
            <a:br>
              <a:rPr lang="en-US" dirty="0" smtClean="0"/>
            </a:br>
            <a:r>
              <a:rPr lang="en-US" dirty="0" smtClean="0"/>
              <a:t>and review consultation</a:t>
            </a:r>
          </a:p>
          <a:p>
            <a:pPr lvl="0"/>
            <a:r>
              <a:rPr lang="en-US" dirty="0" smtClean="0"/>
              <a:t> </a:t>
            </a:r>
            <a:endParaRPr lang="en-US" dirty="0"/>
          </a:p>
        </p:txBody>
      </p:sp>
      <p:pic>
        <p:nvPicPr>
          <p:cNvPr id="22" name="Picture 21">
            <a:extLst>
              <a:ext uri="{FF2B5EF4-FFF2-40B4-BE49-F238E27FC236}">
                <a16:creationId xmlns:a16="http://schemas.microsoft.com/office/drawing/2014/main" id="{015AF85B-84DD-2C49-A344-C55614A3D9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490" t="-5142" r="35944" b="-5006"/>
          <a:stretch/>
        </p:blipFill>
        <p:spPr>
          <a:xfrm>
            <a:off x="1091381" y="5274023"/>
            <a:ext cx="2253554" cy="477848"/>
          </a:xfrm>
          <a:prstGeom prst="rect">
            <a:avLst/>
          </a:prstGeom>
        </p:spPr>
      </p:pic>
    </p:spTree>
    <p:extLst>
      <p:ext uri="{BB962C8B-B14F-4D97-AF65-F5344CB8AC3E}">
        <p14:creationId xmlns:p14="http://schemas.microsoft.com/office/powerpoint/2010/main" val="1936710771"/>
      </p:ext>
    </p:extLst>
  </p:cSld>
  <p:clrMapOvr>
    <a:masterClrMapping/>
  </p:clrMapOvr>
  <p:transition/>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Don't Use Any Layouts Past This Slide">
    <p:bg>
      <p:bgPr>
        <a:solidFill>
          <a:srgbClr val="FF0000"/>
        </a:solidFill>
        <a:effectLst/>
      </p:bgPr>
    </p:bg>
    <p:spTree>
      <p:nvGrpSpPr>
        <p:cNvPr id="1" name=""/>
        <p:cNvGrpSpPr/>
        <p:nvPr/>
      </p:nvGrpSpPr>
      <p:grpSpPr>
        <a:xfrm>
          <a:off x="0" y="0"/>
          <a:ext cx="0" cy="0"/>
          <a:chOff x="0" y="0"/>
          <a:chExt cx="0" cy="0"/>
        </a:xfrm>
      </p:grpSpPr>
      <p:sp>
        <p:nvSpPr>
          <p:cNvPr id="5" name="Rectangle 4"/>
          <p:cNvSpPr/>
          <p:nvPr/>
        </p:nvSpPr>
        <p:spPr>
          <a:xfrm>
            <a:off x="2263158" y="2598006"/>
            <a:ext cx="7665688" cy="1661993"/>
          </a:xfrm>
          <a:prstGeom prst="rect">
            <a:avLst/>
          </a:prstGeom>
        </p:spPr>
        <p:txBody>
          <a:bodyPr wrap="none">
            <a:spAutoFit/>
          </a:bodyPr>
          <a:lstStyle/>
          <a:p>
            <a:pPr algn="ctr" defTabSz="914354" rtl="0" eaLnBrk="1" latinLnBrk="0" hangingPunct="1">
              <a:lnSpc>
                <a:spcPct val="85000"/>
              </a:lnSpc>
              <a:spcBef>
                <a:spcPct val="0"/>
              </a:spcBef>
              <a:buNone/>
            </a:pPr>
            <a:r>
              <a:rPr lang="en-US" sz="6000" kern="1200" baseline="0" noProof="0" dirty="0" smtClean="0">
                <a:solidFill>
                  <a:schemeClr val="bg1"/>
                </a:solidFill>
                <a:latin typeface="+mj-lt"/>
                <a:ea typeface="+mj-ea"/>
                <a:cs typeface="+mj-cs"/>
              </a:rPr>
              <a:t>Don’t Use Any Layouts </a:t>
            </a:r>
            <a:br>
              <a:rPr lang="en-US" sz="6000" kern="1200" baseline="0" noProof="0" dirty="0" smtClean="0">
                <a:solidFill>
                  <a:schemeClr val="bg1"/>
                </a:solidFill>
                <a:latin typeface="+mj-lt"/>
                <a:ea typeface="+mj-ea"/>
                <a:cs typeface="+mj-cs"/>
              </a:rPr>
            </a:br>
            <a:r>
              <a:rPr lang="en-US" sz="6000" kern="1200" baseline="0" noProof="0" dirty="0" smtClean="0">
                <a:solidFill>
                  <a:schemeClr val="bg1"/>
                </a:solidFill>
                <a:latin typeface="+mj-lt"/>
                <a:ea typeface="+mj-ea"/>
                <a:cs typeface="+mj-cs"/>
              </a:rPr>
              <a:t>Past This Slide</a:t>
            </a:r>
            <a:endParaRPr lang="en-US" sz="6000" kern="1200" baseline="0" dirty="0">
              <a:solidFill>
                <a:schemeClr val="bg1"/>
              </a:solidFill>
              <a:latin typeface="+mj-lt"/>
              <a:ea typeface="+mj-ea"/>
              <a:cs typeface="+mj-cs"/>
            </a:endParaRPr>
          </a:p>
        </p:txBody>
      </p:sp>
      <p:sp>
        <p:nvSpPr>
          <p:cNvPr id="4" name="Footer Placeholder 4"/>
          <p:cNvSpPr txBox="1">
            <a:spLocks/>
          </p:cNvSpPr>
          <p:nvPr/>
        </p:nvSpPr>
        <p:spPr>
          <a:xfrm>
            <a:off x="11582400" y="6438900"/>
            <a:ext cx="609600" cy="381000"/>
          </a:xfrm>
          <a:prstGeom prst="rect">
            <a:avLst/>
          </a:prstGeom>
        </p:spPr>
        <p:txBody>
          <a:bodyPr vert="horz" lIns="91440" tIns="45720" rIns="91440" bIns="45720" rtlCol="0"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lgn="ctr">
              <a:defRPr/>
            </a:pPr>
            <a:fld id="{0E2DA7D6-899D-4BE0-98D3-D2C39F0629BC}" type="slidenum">
              <a:rPr lang="en-US" sz="800" kern="1200" smtClean="0">
                <a:solidFill>
                  <a:schemeClr val="tx1">
                    <a:lumMod val="75000"/>
                    <a:lumOff val="25000"/>
                  </a:schemeClr>
                </a:solidFill>
                <a:latin typeface="+mj-lt"/>
                <a:ea typeface="+mn-ea"/>
                <a:cs typeface="+mn-cs"/>
              </a:rPr>
              <a:pPr algn="ctr">
                <a:defRPr/>
              </a:pPr>
              <a:t>‹#›</a:t>
            </a:fld>
            <a:endParaRPr lang="en-US" sz="800" kern="1200" dirty="0">
              <a:solidFill>
                <a:schemeClr val="tx1">
                  <a:lumMod val="75000"/>
                  <a:lumOff val="25000"/>
                </a:schemeClr>
              </a:solidFill>
              <a:latin typeface="+mj-lt"/>
              <a:ea typeface="+mn-ea"/>
              <a:cs typeface="+mn-cs"/>
            </a:endParaRPr>
          </a:p>
        </p:txBody>
      </p:sp>
    </p:spTree>
    <p:extLst>
      <p:ext uri="{BB962C8B-B14F-4D97-AF65-F5344CB8AC3E}">
        <p14:creationId xmlns:p14="http://schemas.microsoft.com/office/powerpoint/2010/main" val="1077525903"/>
      </p:ext>
    </p:extLst>
  </p:cSld>
  <p:clrMapOvr>
    <a:masterClrMapping/>
  </p:clrMapOvr>
  <p:transition/>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ain Title Slide (Print &amp; Screen)">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black">
          <a:xfrm>
            <a:off x="3289301" y="3352800"/>
            <a:ext cx="7450667" cy="812800"/>
          </a:xfrm>
        </p:spPr>
        <p:txBody>
          <a:bodyPr lIns="0" tIns="0" rIns="0" bIns="0" anchor="t" anchorCtr="0">
            <a:noAutofit/>
          </a:bodyPr>
          <a:lstStyle>
            <a:lvl1pPr algn="l">
              <a:lnSpc>
                <a:spcPct val="95000"/>
              </a:lnSpc>
              <a:defRPr sz="2500" baseline="0">
                <a:solidFill>
                  <a:schemeClr val="accent1"/>
                </a:solidFill>
              </a:defRPr>
            </a:lvl1pPr>
          </a:lstStyle>
          <a:p>
            <a:r>
              <a:rPr lang="en-US" dirty="0" smtClean="0"/>
              <a:t>Title Goes Here with Room</a:t>
            </a:r>
            <a:br>
              <a:rPr lang="en-US" dirty="0" smtClean="0"/>
            </a:br>
            <a:r>
              <a:rPr lang="en-US" dirty="0" smtClean="0"/>
              <a:t>for a Second Line</a:t>
            </a:r>
            <a:endParaRPr lang="en-US" dirty="0"/>
          </a:p>
        </p:txBody>
      </p:sp>
      <p:sp>
        <p:nvSpPr>
          <p:cNvPr id="3" name="Subtitle 2"/>
          <p:cNvSpPr>
            <a:spLocks noGrp="1"/>
          </p:cNvSpPr>
          <p:nvPr>
            <p:ph type="subTitle" idx="1" hasCustomPrompt="1"/>
          </p:nvPr>
        </p:nvSpPr>
        <p:spPr bwMode="black">
          <a:xfrm>
            <a:off x="3289299" y="4171949"/>
            <a:ext cx="7450668" cy="400051"/>
          </a:xfrm>
        </p:spPr>
        <p:txBody>
          <a:bodyPr lIns="0" tIns="0" rIns="0" bIns="0">
            <a:noAutofit/>
          </a:bodyPr>
          <a:lstStyle>
            <a:lvl1pPr marL="0" indent="0" algn="l">
              <a:buNone/>
              <a:defRPr sz="1800" baseline="0">
                <a:solidFill>
                  <a:schemeClr val="accent1"/>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dirty="0" smtClean="0"/>
              <a:t>Subhead or Presenter’s Name Here — Keep to One Line</a:t>
            </a:r>
          </a:p>
        </p:txBody>
      </p:sp>
      <p:sp>
        <p:nvSpPr>
          <p:cNvPr id="55" name="Text Placeholder 54"/>
          <p:cNvSpPr>
            <a:spLocks noGrp="1"/>
          </p:cNvSpPr>
          <p:nvPr>
            <p:ph type="body" sz="quarter" idx="13" hasCustomPrompt="1"/>
          </p:nvPr>
        </p:nvSpPr>
        <p:spPr bwMode="black">
          <a:xfrm>
            <a:off x="3289301" y="4833939"/>
            <a:ext cx="7450667" cy="1033463"/>
          </a:xfrm>
        </p:spPr>
        <p:txBody>
          <a:bodyPr/>
          <a:lstStyle>
            <a:lvl1pPr marL="0" indent="0" algn="l" defTabSz="914354" rtl="0" eaLnBrk="1" latinLnBrk="0" hangingPunct="1">
              <a:lnSpc>
                <a:spcPct val="90000"/>
              </a:lnSpc>
              <a:spcBef>
                <a:spcPct val="20000"/>
              </a:spcBef>
              <a:buClr>
                <a:schemeClr val="accent4"/>
              </a:buClr>
              <a:buFont typeface="Arial" pitchFamily="34" charset="0"/>
              <a:buNone/>
              <a:defRPr kumimoji="0" lang="en-US" sz="1600" b="0" i="0" u="none" strike="noStrike" kern="1200" cap="none" spc="0" normalizeH="0" baseline="0" noProof="0" dirty="0" smtClean="0">
                <a:ln>
                  <a:noFill/>
                </a:ln>
                <a:solidFill>
                  <a:schemeClr val="accent1"/>
                </a:solidFill>
                <a:effectLst/>
                <a:uLnTx/>
                <a:uFillTx/>
                <a:latin typeface="+mn-lt"/>
                <a:ea typeface="+mn-ea"/>
                <a:cs typeface="+mn-cs"/>
              </a:defRPr>
            </a:lvl1pPr>
            <a:lvl2pPr marL="0" indent="0" algn="l" defTabSz="914354"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2pPr>
            <a:lvl3pPr marL="0" indent="0" algn="l" defTabSz="914354"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3pPr>
            <a:lvl4pPr marL="0" indent="0" algn="l" defTabSz="914354"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4pPr>
            <a:lvl5pPr marL="0" indent="0" algn="l" defTabSz="914354"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5pPr>
          </a:lstStyle>
          <a:p>
            <a:pPr marL="0" marR="0" lvl="0" indent="0" algn="l" defTabSz="914354" rtl="0" eaLnBrk="1" fontAlgn="auto" latinLnBrk="0" hangingPunct="1">
              <a:lnSpc>
                <a:spcPct val="100000"/>
              </a:lnSpc>
              <a:spcBef>
                <a:spcPct val="20000"/>
              </a:spcBef>
              <a:spcAft>
                <a:spcPts val="0"/>
              </a:spcAft>
              <a:buClrTx/>
              <a:buSzTx/>
              <a:buFont typeface="Arial" pitchFamily="34" charset="0"/>
              <a:buNone/>
              <a:tabLst/>
              <a:defRPr/>
            </a:pPr>
            <a:r>
              <a:rPr lang="en-US" dirty="0" smtClean="0"/>
              <a:t>Date, Presenter’s Name or</a:t>
            </a:r>
            <a:br>
              <a:rPr lang="en-US" dirty="0" smtClean="0"/>
            </a:br>
            <a:r>
              <a:rPr lang="en-US" dirty="0" smtClean="0"/>
              <a:t>Additional Info Here</a:t>
            </a:r>
          </a:p>
        </p:txBody>
      </p:sp>
    </p:spTree>
    <p:extLst>
      <p:ext uri="{BB962C8B-B14F-4D97-AF65-F5344CB8AC3E}">
        <p14:creationId xmlns:p14="http://schemas.microsoft.com/office/powerpoint/2010/main" val="467672718"/>
      </p:ext>
    </p:extLst>
  </p:cSld>
  <p:clrMapOvr>
    <a:masterClrMapping/>
  </p:clrMapOvr>
  <p:transition/>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defTabSz="914400">
              <a:defRPr>
                <a:latin typeface="Franklin Gothic Medium" pitchFamily="34" charset="0"/>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609600" y="1280160"/>
            <a:ext cx="8350251" cy="5111496"/>
          </a:xfrm>
        </p:spPr>
        <p:txBody>
          <a:bodyPr/>
          <a:lstStyle>
            <a:lvl1pPr>
              <a:lnSpc>
                <a:spcPct val="95000"/>
              </a:lnSpc>
              <a:buFont typeface="Arial" pitchFamily="34" charset="0"/>
              <a:buChar char="•"/>
              <a:defRPr/>
            </a:lvl1pPr>
            <a:lvl3pPr marL="576072">
              <a:defRPr/>
            </a:lvl3pPr>
          </a:lstStyle>
          <a:p>
            <a:pPr lvl="0"/>
            <a:r>
              <a:rPr lang="en-US" smtClean="0"/>
              <a:t>Click to edit Master text styles</a:t>
            </a:r>
          </a:p>
          <a:p>
            <a:pPr lvl="1"/>
            <a:r>
              <a:rPr lang="en-US" smtClean="0"/>
              <a:t>Second level</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Layout">
    <p:spTree>
      <p:nvGrpSpPr>
        <p:cNvPr id="1" name=""/>
        <p:cNvGrpSpPr/>
        <p:nvPr/>
      </p:nvGrpSpPr>
      <p:grpSpPr>
        <a:xfrm>
          <a:off x="0" y="0"/>
          <a:ext cx="0" cy="0"/>
          <a:chOff x="0" y="0"/>
          <a:chExt cx="0" cy="0"/>
        </a:xfrm>
      </p:grpSpPr>
      <p:pic>
        <p:nvPicPr>
          <p:cNvPr id="19" name="Picture 18" descr="white_arc.png"/>
          <p:cNvPicPr>
            <a:picLocks noChangeAspect="1"/>
          </p:cNvPicPr>
          <p:nvPr/>
        </p:nvPicPr>
        <p:blipFill>
          <a:blip r:embed="rId2" cstate="print"/>
          <a:srcRect b="62750"/>
          <a:stretch>
            <a:fillRect/>
          </a:stretch>
        </p:blipFill>
        <p:spPr>
          <a:xfrm>
            <a:off x="0" y="6474359"/>
            <a:ext cx="12192000" cy="399382"/>
          </a:xfrm>
          <a:prstGeom prst="rect">
            <a:avLst/>
          </a:prstGeom>
          <a:noFill/>
        </p:spPr>
      </p:pic>
      <p:pic>
        <p:nvPicPr>
          <p:cNvPr id="20" name="Picture 19" descr="white_arrows.png"/>
          <p:cNvPicPr>
            <a:picLocks noChangeAspect="1"/>
          </p:cNvPicPr>
          <p:nvPr/>
        </p:nvPicPr>
        <p:blipFill>
          <a:blip r:embed="rId3" cstate="print"/>
          <a:srcRect b="26702"/>
          <a:stretch>
            <a:fillRect/>
          </a:stretch>
        </p:blipFill>
        <p:spPr>
          <a:xfrm>
            <a:off x="7811523" y="5603536"/>
            <a:ext cx="3048000" cy="1254465"/>
          </a:xfrm>
          <a:prstGeom prst="rect">
            <a:avLst/>
          </a:prstGeom>
          <a:noFill/>
        </p:spPr>
      </p:pic>
      <p:sp>
        <p:nvSpPr>
          <p:cNvPr id="12" name="Rectangle 11"/>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latin typeface="Franklin Gothic Book" pitchFamily="34" charset="0"/>
            </a:endParaRPr>
          </a:p>
        </p:txBody>
      </p:sp>
      <p:sp>
        <p:nvSpPr>
          <p:cNvPr id="13" name="Freeform 12"/>
          <p:cNvSpPr>
            <a:spLocks/>
          </p:cNvSpPr>
          <p:nvPr userDrawn="1"/>
        </p:nvSpPr>
        <p:spPr bwMode="white">
          <a:xfrm>
            <a:off x="0" y="6165850"/>
            <a:ext cx="12192000" cy="706438"/>
          </a:xfrm>
          <a:custGeom>
            <a:avLst/>
            <a:gdLst/>
            <a:ahLst/>
            <a:cxnLst>
              <a:cxn ang="0">
                <a:pos x="0" y="197"/>
              </a:cxn>
              <a:cxn ang="0">
                <a:pos x="2560" y="197"/>
              </a:cxn>
              <a:cxn ang="0">
                <a:pos x="2560" y="0"/>
              </a:cxn>
              <a:cxn ang="0">
                <a:pos x="1318" y="108"/>
              </a:cxn>
              <a:cxn ang="0">
                <a:pos x="0" y="70"/>
              </a:cxn>
              <a:cxn ang="0">
                <a:pos x="0" y="197"/>
              </a:cxn>
            </a:cxnLst>
            <a:rect l="0" t="0" r="r" b="b"/>
            <a:pathLst>
              <a:path w="2560" h="197">
                <a:moveTo>
                  <a:pt x="0" y="197"/>
                </a:moveTo>
                <a:cubicBezTo>
                  <a:pt x="2560" y="197"/>
                  <a:pt x="2560" y="197"/>
                  <a:pt x="2560" y="197"/>
                </a:cubicBezTo>
                <a:cubicBezTo>
                  <a:pt x="2560" y="0"/>
                  <a:pt x="2560" y="0"/>
                  <a:pt x="2560" y="0"/>
                </a:cubicBezTo>
                <a:cubicBezTo>
                  <a:pt x="2313" y="61"/>
                  <a:pt x="1733" y="102"/>
                  <a:pt x="1318" y="108"/>
                </a:cubicBezTo>
                <a:cubicBezTo>
                  <a:pt x="759" y="116"/>
                  <a:pt x="253" y="84"/>
                  <a:pt x="0" y="70"/>
                </a:cubicBezTo>
                <a:lnTo>
                  <a:pt x="0" y="197"/>
                </a:lnTo>
                <a:close/>
              </a:path>
            </a:pathLst>
          </a:custGeom>
          <a:solidFill>
            <a:schemeClr val="bg1"/>
          </a:solidFill>
          <a:ln w="9525">
            <a:noFill/>
            <a:round/>
            <a:headEnd/>
            <a:tailEnd/>
          </a:ln>
        </p:spPr>
        <p:txBody>
          <a:bodyPr/>
          <a:lstStyle/>
          <a:p>
            <a:pPr fontAlgn="auto">
              <a:spcBef>
                <a:spcPts val="0"/>
              </a:spcBef>
              <a:spcAft>
                <a:spcPts val="0"/>
              </a:spcAft>
              <a:defRPr/>
            </a:pPr>
            <a:endParaRPr lang="en-US" sz="1600">
              <a:latin typeface="+mn-lt"/>
            </a:endParaRPr>
          </a:p>
        </p:txBody>
      </p:sp>
      <p:sp>
        <p:nvSpPr>
          <p:cNvPr id="14" name="Rectangle 13"/>
          <p:cNvSpPr/>
          <p:nvPr userDrawn="1"/>
        </p:nvSpPr>
        <p:spPr>
          <a:xfrm>
            <a:off x="10739968" y="3429000"/>
            <a:ext cx="1452033"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a:p>
        </p:txBody>
      </p:sp>
      <p:grpSp>
        <p:nvGrpSpPr>
          <p:cNvPr id="16" name="Group 8"/>
          <p:cNvGrpSpPr>
            <a:grpSpLocks noChangeAspect="1"/>
          </p:cNvGrpSpPr>
          <p:nvPr userDrawn="1"/>
        </p:nvGrpSpPr>
        <p:grpSpPr bwMode="auto">
          <a:xfrm>
            <a:off x="11162220" y="3744516"/>
            <a:ext cx="607529" cy="340519"/>
            <a:chOff x="5198" y="2352"/>
            <a:chExt cx="562" cy="420"/>
          </a:xfrm>
          <a:solidFill>
            <a:schemeClr val="accent2">
              <a:lumMod val="40000"/>
              <a:lumOff val="60000"/>
            </a:schemeClr>
          </a:solidFill>
        </p:grpSpPr>
        <p:sp>
          <p:nvSpPr>
            <p:cNvPr id="24" name="Freeform 9"/>
            <p:cNvSpPr>
              <a:spLocks/>
            </p:cNvSpPr>
            <p:nvPr/>
          </p:nvSpPr>
          <p:spPr bwMode="auto">
            <a:xfrm>
              <a:off x="5471" y="2352"/>
              <a:ext cx="289" cy="420"/>
            </a:xfrm>
            <a:custGeom>
              <a:avLst/>
              <a:gdLst/>
              <a:ahLst/>
              <a:cxnLst>
                <a:cxn ang="0">
                  <a:pos x="145" y="420"/>
                </a:cxn>
                <a:cxn ang="0">
                  <a:pos x="0" y="420"/>
                </a:cxn>
                <a:cxn ang="0">
                  <a:pos x="144" y="210"/>
                </a:cxn>
                <a:cxn ang="0">
                  <a:pos x="0" y="0"/>
                </a:cxn>
                <a:cxn ang="0">
                  <a:pos x="145" y="0"/>
                </a:cxn>
                <a:cxn ang="0">
                  <a:pos x="289" y="210"/>
                </a:cxn>
                <a:cxn ang="0">
                  <a:pos x="145" y="420"/>
                </a:cxn>
              </a:cxnLst>
              <a:rect l="0" t="0" r="r" b="b"/>
              <a:pathLst>
                <a:path w="289" h="420">
                  <a:moveTo>
                    <a:pt x="145" y="420"/>
                  </a:moveTo>
                  <a:lnTo>
                    <a:pt x="0" y="420"/>
                  </a:lnTo>
                  <a:lnTo>
                    <a:pt x="144" y="210"/>
                  </a:lnTo>
                  <a:lnTo>
                    <a:pt x="0" y="0"/>
                  </a:lnTo>
                  <a:lnTo>
                    <a:pt x="145" y="0"/>
                  </a:lnTo>
                  <a:lnTo>
                    <a:pt x="289" y="210"/>
                  </a:lnTo>
                  <a:lnTo>
                    <a:pt x="145" y="420"/>
                  </a:lnTo>
                  <a:close/>
                </a:path>
              </a:pathLst>
            </a:custGeom>
            <a:grpFill/>
            <a:ln w="9525">
              <a:noFill/>
              <a:round/>
              <a:headEnd/>
              <a:tailEnd/>
            </a:ln>
          </p:spPr>
          <p:txBody>
            <a:bodyPr/>
            <a:lstStyle/>
            <a:p>
              <a:pPr fontAlgn="auto">
                <a:spcBef>
                  <a:spcPts val="0"/>
                </a:spcBef>
                <a:spcAft>
                  <a:spcPts val="0"/>
                </a:spcAft>
                <a:defRPr/>
              </a:pPr>
              <a:endParaRPr lang="en-US" sz="1600">
                <a:latin typeface="+mn-lt"/>
              </a:endParaRPr>
            </a:p>
          </p:txBody>
        </p:sp>
        <p:sp>
          <p:nvSpPr>
            <p:cNvPr id="25" name="Freeform 10"/>
            <p:cNvSpPr>
              <a:spLocks/>
            </p:cNvSpPr>
            <p:nvPr/>
          </p:nvSpPr>
          <p:spPr bwMode="auto">
            <a:xfrm>
              <a:off x="5198" y="2352"/>
              <a:ext cx="289" cy="420"/>
            </a:xfrm>
            <a:custGeom>
              <a:avLst/>
              <a:gdLst/>
              <a:ahLst/>
              <a:cxnLst>
                <a:cxn ang="0">
                  <a:pos x="145" y="420"/>
                </a:cxn>
                <a:cxn ang="0">
                  <a:pos x="0" y="420"/>
                </a:cxn>
                <a:cxn ang="0">
                  <a:pos x="144" y="210"/>
                </a:cxn>
                <a:cxn ang="0">
                  <a:pos x="0" y="0"/>
                </a:cxn>
                <a:cxn ang="0">
                  <a:pos x="145" y="0"/>
                </a:cxn>
                <a:cxn ang="0">
                  <a:pos x="289" y="210"/>
                </a:cxn>
                <a:cxn ang="0">
                  <a:pos x="145" y="420"/>
                </a:cxn>
              </a:cxnLst>
              <a:rect l="0" t="0" r="r" b="b"/>
              <a:pathLst>
                <a:path w="289" h="420">
                  <a:moveTo>
                    <a:pt x="145" y="420"/>
                  </a:moveTo>
                  <a:lnTo>
                    <a:pt x="0" y="420"/>
                  </a:lnTo>
                  <a:lnTo>
                    <a:pt x="144" y="210"/>
                  </a:lnTo>
                  <a:lnTo>
                    <a:pt x="0" y="0"/>
                  </a:lnTo>
                  <a:lnTo>
                    <a:pt x="145" y="0"/>
                  </a:lnTo>
                  <a:lnTo>
                    <a:pt x="289" y="210"/>
                  </a:lnTo>
                  <a:lnTo>
                    <a:pt x="145" y="420"/>
                  </a:lnTo>
                  <a:close/>
                </a:path>
              </a:pathLst>
            </a:custGeom>
            <a:grpFill/>
            <a:ln w="9525">
              <a:noFill/>
              <a:round/>
              <a:headEnd/>
              <a:tailEnd/>
            </a:ln>
          </p:spPr>
          <p:txBody>
            <a:bodyPr/>
            <a:lstStyle/>
            <a:p>
              <a:pPr fontAlgn="auto">
                <a:spcBef>
                  <a:spcPts val="0"/>
                </a:spcBef>
                <a:spcAft>
                  <a:spcPts val="0"/>
                </a:spcAft>
                <a:defRPr/>
              </a:pPr>
              <a:endParaRPr lang="en-US" sz="1600">
                <a:latin typeface="+mn-lt"/>
              </a:endParaRPr>
            </a:p>
          </p:txBody>
        </p:sp>
      </p:grpSp>
      <p:pic>
        <p:nvPicPr>
          <p:cNvPr id="26" name="Picture 6" descr="http://esidepartments/sites/DEP169/Documents/Data%20Classification/12-1272%20Security%20Policy%20Classification%20Confidential.png"/>
          <p:cNvPicPr>
            <a:picLocks noChangeAspect="1" noChangeArrowheads="1"/>
          </p:cNvPicPr>
          <p:nvPr userDrawn="1"/>
        </p:nvPicPr>
        <p:blipFill>
          <a:blip r:embed="rId4" cstate="print"/>
          <a:srcRect/>
          <a:stretch>
            <a:fillRect/>
          </a:stretch>
        </p:blipFill>
        <p:spPr bwMode="auto">
          <a:xfrm>
            <a:off x="127000" y="6537325"/>
            <a:ext cx="355600" cy="247650"/>
          </a:xfrm>
          <a:prstGeom prst="rect">
            <a:avLst/>
          </a:prstGeom>
          <a:noFill/>
          <a:ln w="9525">
            <a:noFill/>
            <a:miter lim="800000"/>
            <a:headEnd/>
            <a:tailEnd/>
          </a:ln>
        </p:spPr>
      </p:pic>
      <p:sp>
        <p:nvSpPr>
          <p:cNvPr id="27" name="TextBox 26"/>
          <p:cNvSpPr txBox="1"/>
          <p:nvPr userDrawn="1"/>
        </p:nvSpPr>
        <p:spPr>
          <a:xfrm>
            <a:off x="609600" y="6567488"/>
            <a:ext cx="4470400" cy="290512"/>
          </a:xfrm>
          <a:prstGeom prst="rect">
            <a:avLst/>
          </a:prstGeom>
          <a:noFill/>
        </p:spPr>
        <p:txBody>
          <a:bodyPr lIns="0" tIns="0" rIns="0" bIns="0"/>
          <a:lstStyle/>
          <a:p>
            <a:pPr fontAlgn="auto">
              <a:spcBef>
                <a:spcPts val="0"/>
              </a:spcBef>
              <a:spcAft>
                <a:spcPts val="0"/>
              </a:spcAft>
              <a:defRPr/>
            </a:pPr>
            <a:r>
              <a:rPr lang="en-US" sz="800" dirty="0">
                <a:solidFill>
                  <a:schemeClr val="tx1">
                    <a:lumMod val="50000"/>
                    <a:lumOff val="50000"/>
                  </a:schemeClr>
                </a:solidFill>
                <a:latin typeface="+mj-lt"/>
              </a:rPr>
              <a:t>Confidential and Proprietary Information</a:t>
            </a:r>
            <a:endParaRPr lang="en-US" sz="800" b="1" dirty="0">
              <a:solidFill>
                <a:schemeClr val="tx1">
                  <a:lumMod val="50000"/>
                  <a:lumOff val="50000"/>
                </a:schemeClr>
              </a:solidFill>
              <a:latin typeface="+mj-lt"/>
            </a:endParaRPr>
          </a:p>
          <a:p>
            <a:pPr fontAlgn="auto">
              <a:spcBef>
                <a:spcPts val="0"/>
              </a:spcBef>
              <a:spcAft>
                <a:spcPts val="0"/>
              </a:spcAft>
              <a:defRPr/>
            </a:pPr>
            <a:r>
              <a:rPr lang="en-US" sz="700" dirty="0">
                <a:solidFill>
                  <a:schemeClr val="tx1">
                    <a:lumMod val="50000"/>
                    <a:lumOff val="50000"/>
                  </a:schemeClr>
                </a:solidFill>
                <a:latin typeface="+mn-lt"/>
              </a:rPr>
              <a:t>© 2014 Express Scripts Holding Company. All Rights Reserved.</a:t>
            </a:r>
          </a:p>
        </p:txBody>
      </p:sp>
      <p:grpSp>
        <p:nvGrpSpPr>
          <p:cNvPr id="28" name="Group 13"/>
          <p:cNvGrpSpPr>
            <a:grpSpLocks noChangeAspect="1"/>
          </p:cNvGrpSpPr>
          <p:nvPr userDrawn="1"/>
        </p:nvGrpSpPr>
        <p:grpSpPr bwMode="auto">
          <a:xfrm>
            <a:off x="3280834" y="2216151"/>
            <a:ext cx="2973917" cy="506413"/>
            <a:chOff x="1550" y="1396"/>
            <a:chExt cx="1405" cy="319"/>
          </a:xfrm>
        </p:grpSpPr>
        <p:sp>
          <p:nvSpPr>
            <p:cNvPr id="29" name="Oval 14"/>
            <p:cNvSpPr>
              <a:spLocks noChangeArrowheads="1"/>
            </p:cNvSpPr>
            <p:nvPr userDrawn="1"/>
          </p:nvSpPr>
          <p:spPr bwMode="gray">
            <a:xfrm>
              <a:off x="1556" y="1402"/>
              <a:ext cx="305" cy="307"/>
            </a:xfrm>
            <a:prstGeom prst="ellipse">
              <a:avLst/>
            </a:prstGeom>
            <a:solidFill>
              <a:schemeClr val="accent1"/>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0" name="Freeform 15"/>
            <p:cNvSpPr>
              <a:spLocks/>
            </p:cNvSpPr>
            <p:nvPr userDrawn="1"/>
          </p:nvSpPr>
          <p:spPr bwMode="gray">
            <a:xfrm>
              <a:off x="1915" y="1510"/>
              <a:ext cx="40" cy="72"/>
            </a:xfrm>
            <a:custGeom>
              <a:avLst/>
              <a:gdLst/>
              <a:ahLst/>
              <a:cxnLst>
                <a:cxn ang="0">
                  <a:pos x="0" y="72"/>
                </a:cxn>
                <a:cxn ang="0">
                  <a:pos x="0" y="0"/>
                </a:cxn>
                <a:cxn ang="0">
                  <a:pos x="40" y="0"/>
                </a:cxn>
                <a:cxn ang="0">
                  <a:pos x="38" y="10"/>
                </a:cxn>
                <a:cxn ang="0">
                  <a:pos x="12" y="10"/>
                </a:cxn>
                <a:cxn ang="0">
                  <a:pos x="12" y="29"/>
                </a:cxn>
                <a:cxn ang="0">
                  <a:pos x="34" y="29"/>
                </a:cxn>
                <a:cxn ang="0">
                  <a:pos x="34" y="39"/>
                </a:cxn>
                <a:cxn ang="0">
                  <a:pos x="12" y="39"/>
                </a:cxn>
                <a:cxn ang="0">
                  <a:pos x="12" y="62"/>
                </a:cxn>
                <a:cxn ang="0">
                  <a:pos x="40" y="62"/>
                </a:cxn>
                <a:cxn ang="0">
                  <a:pos x="40" y="72"/>
                </a:cxn>
                <a:cxn ang="0">
                  <a:pos x="0" y="72"/>
                </a:cxn>
              </a:cxnLst>
              <a:rect l="0" t="0" r="r" b="b"/>
              <a:pathLst>
                <a:path w="40" h="72">
                  <a:moveTo>
                    <a:pt x="0" y="72"/>
                  </a:moveTo>
                  <a:lnTo>
                    <a:pt x="0" y="0"/>
                  </a:lnTo>
                  <a:lnTo>
                    <a:pt x="40" y="0"/>
                  </a:lnTo>
                  <a:lnTo>
                    <a:pt x="38" y="10"/>
                  </a:lnTo>
                  <a:lnTo>
                    <a:pt x="12" y="10"/>
                  </a:lnTo>
                  <a:lnTo>
                    <a:pt x="12" y="29"/>
                  </a:lnTo>
                  <a:lnTo>
                    <a:pt x="34" y="29"/>
                  </a:lnTo>
                  <a:lnTo>
                    <a:pt x="34" y="39"/>
                  </a:lnTo>
                  <a:lnTo>
                    <a:pt x="12" y="39"/>
                  </a:lnTo>
                  <a:lnTo>
                    <a:pt x="12" y="62"/>
                  </a:lnTo>
                  <a:lnTo>
                    <a:pt x="40" y="62"/>
                  </a:lnTo>
                  <a:lnTo>
                    <a:pt x="40" y="72"/>
                  </a:lnTo>
                  <a:lnTo>
                    <a:pt x="0"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1" name="Freeform 16"/>
            <p:cNvSpPr>
              <a:spLocks/>
            </p:cNvSpPr>
            <p:nvPr userDrawn="1"/>
          </p:nvSpPr>
          <p:spPr bwMode="gray">
            <a:xfrm>
              <a:off x="1973" y="1510"/>
              <a:ext cx="58" cy="72"/>
            </a:xfrm>
            <a:custGeom>
              <a:avLst/>
              <a:gdLst/>
              <a:ahLst/>
              <a:cxnLst>
                <a:cxn ang="0">
                  <a:pos x="43" y="72"/>
                </a:cxn>
                <a:cxn ang="0">
                  <a:pos x="29" y="43"/>
                </a:cxn>
                <a:cxn ang="0">
                  <a:pos x="14" y="72"/>
                </a:cxn>
                <a:cxn ang="0">
                  <a:pos x="0" y="72"/>
                </a:cxn>
                <a:cxn ang="0">
                  <a:pos x="22" y="33"/>
                </a:cxn>
                <a:cxn ang="0">
                  <a:pos x="2" y="0"/>
                </a:cxn>
                <a:cxn ang="0">
                  <a:pos x="17" y="0"/>
                </a:cxn>
                <a:cxn ang="0">
                  <a:pos x="28" y="22"/>
                </a:cxn>
                <a:cxn ang="0">
                  <a:pos x="39" y="0"/>
                </a:cxn>
                <a:cxn ang="0">
                  <a:pos x="53" y="0"/>
                </a:cxn>
                <a:cxn ang="0">
                  <a:pos x="35" y="33"/>
                </a:cxn>
                <a:cxn ang="0">
                  <a:pos x="58" y="72"/>
                </a:cxn>
                <a:cxn ang="0">
                  <a:pos x="43" y="72"/>
                </a:cxn>
              </a:cxnLst>
              <a:rect l="0" t="0" r="r" b="b"/>
              <a:pathLst>
                <a:path w="58" h="72">
                  <a:moveTo>
                    <a:pt x="43" y="72"/>
                  </a:moveTo>
                  <a:lnTo>
                    <a:pt x="29" y="43"/>
                  </a:lnTo>
                  <a:lnTo>
                    <a:pt x="14" y="72"/>
                  </a:lnTo>
                  <a:lnTo>
                    <a:pt x="0" y="72"/>
                  </a:lnTo>
                  <a:lnTo>
                    <a:pt x="22" y="33"/>
                  </a:lnTo>
                  <a:lnTo>
                    <a:pt x="2" y="0"/>
                  </a:lnTo>
                  <a:lnTo>
                    <a:pt x="17" y="0"/>
                  </a:lnTo>
                  <a:lnTo>
                    <a:pt x="28" y="22"/>
                  </a:lnTo>
                  <a:lnTo>
                    <a:pt x="39" y="0"/>
                  </a:lnTo>
                  <a:lnTo>
                    <a:pt x="53" y="0"/>
                  </a:lnTo>
                  <a:lnTo>
                    <a:pt x="35" y="33"/>
                  </a:lnTo>
                  <a:lnTo>
                    <a:pt x="58" y="72"/>
                  </a:lnTo>
                  <a:lnTo>
                    <a:pt x="43"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2" name="Freeform 17"/>
            <p:cNvSpPr>
              <a:spLocks noEditPoints="1"/>
            </p:cNvSpPr>
            <p:nvPr userDrawn="1"/>
          </p:nvSpPr>
          <p:spPr bwMode="gray">
            <a:xfrm>
              <a:off x="2053" y="1510"/>
              <a:ext cx="47" cy="72"/>
            </a:xfrm>
            <a:custGeom>
              <a:avLst/>
              <a:gdLst/>
              <a:ahLst/>
              <a:cxnLst>
                <a:cxn ang="0">
                  <a:pos x="34" y="63"/>
                </a:cxn>
                <a:cxn ang="0">
                  <a:pos x="17" y="63"/>
                </a:cxn>
                <a:cxn ang="0">
                  <a:pos x="17" y="101"/>
                </a:cxn>
                <a:cxn ang="0">
                  <a:pos x="0" y="101"/>
                </a:cxn>
                <a:cxn ang="0">
                  <a:pos x="0" y="0"/>
                </a:cxn>
                <a:cxn ang="0">
                  <a:pos x="27" y="0"/>
                </a:cxn>
                <a:cxn ang="0">
                  <a:pos x="53" y="5"/>
                </a:cxn>
                <a:cxn ang="0">
                  <a:pos x="67" y="30"/>
                </a:cxn>
                <a:cxn ang="0">
                  <a:pos x="34" y="63"/>
                </a:cxn>
                <a:cxn ang="0">
                  <a:pos x="44" y="18"/>
                </a:cxn>
                <a:cxn ang="0">
                  <a:pos x="30" y="13"/>
                </a:cxn>
                <a:cxn ang="0">
                  <a:pos x="17" y="13"/>
                </a:cxn>
                <a:cxn ang="0">
                  <a:pos x="17" y="49"/>
                </a:cxn>
                <a:cxn ang="0">
                  <a:pos x="30" y="49"/>
                </a:cxn>
                <a:cxn ang="0">
                  <a:pos x="48" y="31"/>
                </a:cxn>
                <a:cxn ang="0">
                  <a:pos x="44" y="18"/>
                </a:cxn>
              </a:cxnLst>
              <a:rect l="0" t="0" r="r" b="b"/>
              <a:pathLst>
                <a:path w="67" h="101">
                  <a:moveTo>
                    <a:pt x="34" y="63"/>
                  </a:moveTo>
                  <a:cubicBezTo>
                    <a:pt x="17" y="63"/>
                    <a:pt x="17" y="63"/>
                    <a:pt x="17" y="63"/>
                  </a:cubicBezTo>
                  <a:cubicBezTo>
                    <a:pt x="17" y="101"/>
                    <a:pt x="17" y="101"/>
                    <a:pt x="17" y="101"/>
                  </a:cubicBezTo>
                  <a:cubicBezTo>
                    <a:pt x="0" y="101"/>
                    <a:pt x="0" y="101"/>
                    <a:pt x="0" y="101"/>
                  </a:cubicBezTo>
                  <a:cubicBezTo>
                    <a:pt x="0" y="0"/>
                    <a:pt x="0" y="0"/>
                    <a:pt x="0" y="0"/>
                  </a:cubicBezTo>
                  <a:cubicBezTo>
                    <a:pt x="27" y="0"/>
                    <a:pt x="27" y="0"/>
                    <a:pt x="27" y="0"/>
                  </a:cubicBezTo>
                  <a:cubicBezTo>
                    <a:pt x="42" y="0"/>
                    <a:pt x="47" y="1"/>
                    <a:pt x="53" y="5"/>
                  </a:cubicBezTo>
                  <a:cubicBezTo>
                    <a:pt x="62" y="10"/>
                    <a:pt x="67" y="19"/>
                    <a:pt x="67" y="30"/>
                  </a:cubicBezTo>
                  <a:cubicBezTo>
                    <a:pt x="67" y="50"/>
                    <a:pt x="52" y="63"/>
                    <a:pt x="34" y="63"/>
                  </a:cubicBezTo>
                  <a:close/>
                  <a:moveTo>
                    <a:pt x="44" y="18"/>
                  </a:moveTo>
                  <a:cubicBezTo>
                    <a:pt x="41" y="15"/>
                    <a:pt x="37" y="13"/>
                    <a:pt x="30" y="13"/>
                  </a:cubicBezTo>
                  <a:cubicBezTo>
                    <a:pt x="17" y="13"/>
                    <a:pt x="17" y="13"/>
                    <a:pt x="17" y="13"/>
                  </a:cubicBezTo>
                  <a:cubicBezTo>
                    <a:pt x="17" y="49"/>
                    <a:pt x="17" y="49"/>
                    <a:pt x="17" y="49"/>
                  </a:cubicBezTo>
                  <a:cubicBezTo>
                    <a:pt x="30" y="49"/>
                    <a:pt x="30" y="49"/>
                    <a:pt x="30" y="49"/>
                  </a:cubicBezTo>
                  <a:cubicBezTo>
                    <a:pt x="42" y="49"/>
                    <a:pt x="48" y="43"/>
                    <a:pt x="48" y="31"/>
                  </a:cubicBezTo>
                  <a:cubicBezTo>
                    <a:pt x="48" y="26"/>
                    <a:pt x="47" y="21"/>
                    <a:pt x="44"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3" name="Freeform 18"/>
            <p:cNvSpPr>
              <a:spLocks noEditPoints="1"/>
            </p:cNvSpPr>
            <p:nvPr userDrawn="1"/>
          </p:nvSpPr>
          <p:spPr bwMode="gray">
            <a:xfrm>
              <a:off x="2125" y="1510"/>
              <a:ext cx="50" cy="72"/>
            </a:xfrm>
            <a:custGeom>
              <a:avLst/>
              <a:gdLst/>
              <a:ahLst/>
              <a:cxnLst>
                <a:cxn ang="0">
                  <a:pos x="50" y="101"/>
                </a:cxn>
                <a:cxn ang="0">
                  <a:pos x="41" y="86"/>
                </a:cxn>
                <a:cxn ang="0">
                  <a:pos x="24" y="60"/>
                </a:cxn>
                <a:cxn ang="0">
                  <a:pos x="17" y="57"/>
                </a:cxn>
                <a:cxn ang="0">
                  <a:pos x="17" y="101"/>
                </a:cxn>
                <a:cxn ang="0">
                  <a:pos x="0" y="101"/>
                </a:cxn>
                <a:cxn ang="0">
                  <a:pos x="0" y="0"/>
                </a:cxn>
                <a:cxn ang="0">
                  <a:pos x="31" y="0"/>
                </a:cxn>
                <a:cxn ang="0">
                  <a:pos x="64" y="29"/>
                </a:cxn>
                <a:cxn ang="0">
                  <a:pos x="39" y="57"/>
                </a:cxn>
                <a:cxn ang="0">
                  <a:pos x="55" y="77"/>
                </a:cxn>
                <a:cxn ang="0">
                  <a:pos x="70" y="101"/>
                </a:cxn>
                <a:cxn ang="0">
                  <a:pos x="50" y="101"/>
                </a:cxn>
                <a:cxn ang="0">
                  <a:pos x="26" y="13"/>
                </a:cxn>
                <a:cxn ang="0">
                  <a:pos x="17" y="13"/>
                </a:cxn>
                <a:cxn ang="0">
                  <a:pos x="17" y="46"/>
                </a:cxn>
                <a:cxn ang="0">
                  <a:pos x="26" y="46"/>
                </a:cxn>
                <a:cxn ang="0">
                  <a:pos x="42" y="41"/>
                </a:cxn>
                <a:cxn ang="0">
                  <a:pos x="47" y="29"/>
                </a:cxn>
                <a:cxn ang="0">
                  <a:pos x="26" y="13"/>
                </a:cxn>
              </a:cxnLst>
              <a:rect l="0" t="0" r="r" b="b"/>
              <a:pathLst>
                <a:path w="70" h="101">
                  <a:moveTo>
                    <a:pt x="50" y="101"/>
                  </a:moveTo>
                  <a:cubicBezTo>
                    <a:pt x="41" y="86"/>
                    <a:pt x="41" y="86"/>
                    <a:pt x="41" y="86"/>
                  </a:cubicBezTo>
                  <a:cubicBezTo>
                    <a:pt x="34" y="73"/>
                    <a:pt x="29" y="66"/>
                    <a:pt x="24" y="60"/>
                  </a:cubicBezTo>
                  <a:cubicBezTo>
                    <a:pt x="22" y="59"/>
                    <a:pt x="20" y="58"/>
                    <a:pt x="17" y="57"/>
                  </a:cubicBezTo>
                  <a:cubicBezTo>
                    <a:pt x="17" y="101"/>
                    <a:pt x="17" y="101"/>
                    <a:pt x="17" y="101"/>
                  </a:cubicBezTo>
                  <a:cubicBezTo>
                    <a:pt x="0" y="101"/>
                    <a:pt x="0" y="101"/>
                    <a:pt x="0" y="101"/>
                  </a:cubicBezTo>
                  <a:cubicBezTo>
                    <a:pt x="0" y="0"/>
                    <a:pt x="0" y="0"/>
                    <a:pt x="0" y="0"/>
                  </a:cubicBezTo>
                  <a:cubicBezTo>
                    <a:pt x="31" y="0"/>
                    <a:pt x="31" y="0"/>
                    <a:pt x="31" y="0"/>
                  </a:cubicBezTo>
                  <a:cubicBezTo>
                    <a:pt x="54" y="0"/>
                    <a:pt x="64" y="13"/>
                    <a:pt x="64" y="29"/>
                  </a:cubicBezTo>
                  <a:cubicBezTo>
                    <a:pt x="64" y="43"/>
                    <a:pt x="55" y="57"/>
                    <a:pt x="39" y="57"/>
                  </a:cubicBezTo>
                  <a:cubicBezTo>
                    <a:pt x="43" y="59"/>
                    <a:pt x="50" y="68"/>
                    <a:pt x="55" y="77"/>
                  </a:cubicBezTo>
                  <a:cubicBezTo>
                    <a:pt x="70" y="101"/>
                    <a:pt x="70" y="101"/>
                    <a:pt x="70" y="101"/>
                  </a:cubicBezTo>
                  <a:lnTo>
                    <a:pt x="50" y="101"/>
                  </a:lnTo>
                  <a:close/>
                  <a:moveTo>
                    <a:pt x="26" y="13"/>
                  </a:moveTo>
                  <a:cubicBezTo>
                    <a:pt x="17" y="13"/>
                    <a:pt x="17" y="13"/>
                    <a:pt x="17" y="13"/>
                  </a:cubicBezTo>
                  <a:cubicBezTo>
                    <a:pt x="17" y="46"/>
                    <a:pt x="17" y="46"/>
                    <a:pt x="17" y="46"/>
                  </a:cubicBezTo>
                  <a:cubicBezTo>
                    <a:pt x="26" y="46"/>
                    <a:pt x="26" y="46"/>
                    <a:pt x="26" y="46"/>
                  </a:cubicBezTo>
                  <a:cubicBezTo>
                    <a:pt x="35" y="46"/>
                    <a:pt x="39" y="44"/>
                    <a:pt x="42" y="41"/>
                  </a:cubicBezTo>
                  <a:cubicBezTo>
                    <a:pt x="45" y="38"/>
                    <a:pt x="47" y="34"/>
                    <a:pt x="47" y="29"/>
                  </a:cubicBezTo>
                  <a:cubicBezTo>
                    <a:pt x="47" y="19"/>
                    <a:pt x="41" y="13"/>
                    <a:pt x="26" y="13"/>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4" name="Freeform 19"/>
            <p:cNvSpPr>
              <a:spLocks/>
            </p:cNvSpPr>
            <p:nvPr userDrawn="1"/>
          </p:nvSpPr>
          <p:spPr bwMode="gray">
            <a:xfrm>
              <a:off x="2201" y="1510"/>
              <a:ext cx="40" cy="72"/>
            </a:xfrm>
            <a:custGeom>
              <a:avLst/>
              <a:gdLst/>
              <a:ahLst/>
              <a:cxnLst>
                <a:cxn ang="0">
                  <a:pos x="0" y="72"/>
                </a:cxn>
                <a:cxn ang="0">
                  <a:pos x="0" y="0"/>
                </a:cxn>
                <a:cxn ang="0">
                  <a:pos x="39" y="0"/>
                </a:cxn>
                <a:cxn ang="0">
                  <a:pos x="37" y="10"/>
                </a:cxn>
                <a:cxn ang="0">
                  <a:pos x="11" y="10"/>
                </a:cxn>
                <a:cxn ang="0">
                  <a:pos x="11" y="29"/>
                </a:cxn>
                <a:cxn ang="0">
                  <a:pos x="33" y="29"/>
                </a:cxn>
                <a:cxn ang="0">
                  <a:pos x="33" y="39"/>
                </a:cxn>
                <a:cxn ang="0">
                  <a:pos x="11" y="39"/>
                </a:cxn>
                <a:cxn ang="0">
                  <a:pos x="11" y="62"/>
                </a:cxn>
                <a:cxn ang="0">
                  <a:pos x="40" y="62"/>
                </a:cxn>
                <a:cxn ang="0">
                  <a:pos x="40" y="72"/>
                </a:cxn>
                <a:cxn ang="0">
                  <a:pos x="0" y="72"/>
                </a:cxn>
              </a:cxnLst>
              <a:rect l="0" t="0" r="r" b="b"/>
              <a:pathLst>
                <a:path w="40" h="72">
                  <a:moveTo>
                    <a:pt x="0" y="72"/>
                  </a:moveTo>
                  <a:lnTo>
                    <a:pt x="0" y="0"/>
                  </a:lnTo>
                  <a:lnTo>
                    <a:pt x="39" y="0"/>
                  </a:lnTo>
                  <a:lnTo>
                    <a:pt x="37" y="10"/>
                  </a:lnTo>
                  <a:lnTo>
                    <a:pt x="11" y="10"/>
                  </a:lnTo>
                  <a:lnTo>
                    <a:pt x="11" y="29"/>
                  </a:lnTo>
                  <a:lnTo>
                    <a:pt x="33" y="29"/>
                  </a:lnTo>
                  <a:lnTo>
                    <a:pt x="33" y="39"/>
                  </a:lnTo>
                  <a:lnTo>
                    <a:pt x="11" y="39"/>
                  </a:lnTo>
                  <a:lnTo>
                    <a:pt x="11" y="62"/>
                  </a:lnTo>
                  <a:lnTo>
                    <a:pt x="40" y="62"/>
                  </a:lnTo>
                  <a:lnTo>
                    <a:pt x="40" y="72"/>
                  </a:lnTo>
                  <a:lnTo>
                    <a:pt x="0"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5" name="Freeform 20"/>
            <p:cNvSpPr>
              <a:spLocks/>
            </p:cNvSpPr>
            <p:nvPr userDrawn="1"/>
          </p:nvSpPr>
          <p:spPr bwMode="gray">
            <a:xfrm>
              <a:off x="2262" y="1509"/>
              <a:ext cx="52" cy="74"/>
            </a:xfrm>
            <a:custGeom>
              <a:avLst/>
              <a:gdLst/>
              <a:ahLst/>
              <a:cxnLst>
                <a:cxn ang="0">
                  <a:pos x="33" y="105"/>
                </a:cxn>
                <a:cxn ang="0">
                  <a:pos x="0" y="96"/>
                </a:cxn>
                <a:cxn ang="0">
                  <a:pos x="7" y="83"/>
                </a:cxn>
                <a:cxn ang="0">
                  <a:pos x="34" y="92"/>
                </a:cxn>
                <a:cxn ang="0">
                  <a:pos x="54" y="75"/>
                </a:cxn>
                <a:cxn ang="0">
                  <a:pos x="39" y="60"/>
                </a:cxn>
                <a:cxn ang="0">
                  <a:pos x="28" y="57"/>
                </a:cxn>
                <a:cxn ang="0">
                  <a:pos x="8" y="45"/>
                </a:cxn>
                <a:cxn ang="0">
                  <a:pos x="4" y="30"/>
                </a:cxn>
                <a:cxn ang="0">
                  <a:pos x="39" y="0"/>
                </a:cxn>
                <a:cxn ang="0">
                  <a:pos x="71" y="10"/>
                </a:cxn>
                <a:cxn ang="0">
                  <a:pos x="63" y="22"/>
                </a:cxn>
                <a:cxn ang="0">
                  <a:pos x="39" y="14"/>
                </a:cxn>
                <a:cxn ang="0">
                  <a:pos x="23" y="28"/>
                </a:cxn>
                <a:cxn ang="0">
                  <a:pos x="36" y="40"/>
                </a:cxn>
                <a:cxn ang="0">
                  <a:pos x="48" y="44"/>
                </a:cxn>
                <a:cxn ang="0">
                  <a:pos x="73" y="73"/>
                </a:cxn>
                <a:cxn ang="0">
                  <a:pos x="33" y="105"/>
                </a:cxn>
              </a:cxnLst>
              <a:rect l="0" t="0" r="r" b="b"/>
              <a:pathLst>
                <a:path w="73" h="105">
                  <a:moveTo>
                    <a:pt x="33"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49" y="63"/>
                    <a:pt x="39" y="60"/>
                  </a:cubicBezTo>
                  <a:cubicBezTo>
                    <a:pt x="28" y="57"/>
                    <a:pt x="28" y="57"/>
                    <a:pt x="28" y="57"/>
                  </a:cubicBezTo>
                  <a:cubicBezTo>
                    <a:pt x="19" y="55"/>
                    <a:pt x="12" y="51"/>
                    <a:pt x="8"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59" y="105"/>
                    <a:pt x="33"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6" name="Freeform 21"/>
            <p:cNvSpPr>
              <a:spLocks/>
            </p:cNvSpPr>
            <p:nvPr userDrawn="1"/>
          </p:nvSpPr>
          <p:spPr bwMode="gray">
            <a:xfrm>
              <a:off x="2336" y="1509"/>
              <a:ext cx="51" cy="74"/>
            </a:xfrm>
            <a:custGeom>
              <a:avLst/>
              <a:gdLst/>
              <a:ahLst/>
              <a:cxnLst>
                <a:cxn ang="0">
                  <a:pos x="34" y="105"/>
                </a:cxn>
                <a:cxn ang="0">
                  <a:pos x="0" y="96"/>
                </a:cxn>
                <a:cxn ang="0">
                  <a:pos x="7" y="83"/>
                </a:cxn>
                <a:cxn ang="0">
                  <a:pos x="34" y="92"/>
                </a:cxn>
                <a:cxn ang="0">
                  <a:pos x="54" y="75"/>
                </a:cxn>
                <a:cxn ang="0">
                  <a:pos x="39" y="60"/>
                </a:cxn>
                <a:cxn ang="0">
                  <a:pos x="28" y="57"/>
                </a:cxn>
                <a:cxn ang="0">
                  <a:pos x="9" y="45"/>
                </a:cxn>
                <a:cxn ang="0">
                  <a:pos x="4" y="30"/>
                </a:cxn>
                <a:cxn ang="0">
                  <a:pos x="39" y="0"/>
                </a:cxn>
                <a:cxn ang="0">
                  <a:pos x="71" y="10"/>
                </a:cxn>
                <a:cxn ang="0">
                  <a:pos x="63" y="22"/>
                </a:cxn>
                <a:cxn ang="0">
                  <a:pos x="39" y="14"/>
                </a:cxn>
                <a:cxn ang="0">
                  <a:pos x="23" y="28"/>
                </a:cxn>
                <a:cxn ang="0">
                  <a:pos x="36" y="40"/>
                </a:cxn>
                <a:cxn ang="0">
                  <a:pos x="48" y="44"/>
                </a:cxn>
                <a:cxn ang="0">
                  <a:pos x="73" y="73"/>
                </a:cxn>
                <a:cxn ang="0">
                  <a:pos x="34" y="105"/>
                </a:cxn>
              </a:cxnLst>
              <a:rect l="0" t="0" r="r" b="b"/>
              <a:pathLst>
                <a:path w="73" h="105">
                  <a:moveTo>
                    <a:pt x="34"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50" y="63"/>
                    <a:pt x="39" y="60"/>
                  </a:cubicBezTo>
                  <a:cubicBezTo>
                    <a:pt x="28" y="57"/>
                    <a:pt x="28" y="57"/>
                    <a:pt x="28" y="57"/>
                  </a:cubicBezTo>
                  <a:cubicBezTo>
                    <a:pt x="19" y="55"/>
                    <a:pt x="12" y="51"/>
                    <a:pt x="9"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60" y="105"/>
                    <a:pt x="3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7" name="Freeform 22"/>
            <p:cNvSpPr>
              <a:spLocks/>
            </p:cNvSpPr>
            <p:nvPr userDrawn="1"/>
          </p:nvSpPr>
          <p:spPr bwMode="gray">
            <a:xfrm>
              <a:off x="2449" y="1509"/>
              <a:ext cx="51" cy="74"/>
            </a:xfrm>
            <a:custGeom>
              <a:avLst/>
              <a:gdLst/>
              <a:ahLst/>
              <a:cxnLst>
                <a:cxn ang="0">
                  <a:pos x="33" y="105"/>
                </a:cxn>
                <a:cxn ang="0">
                  <a:pos x="0" y="96"/>
                </a:cxn>
                <a:cxn ang="0">
                  <a:pos x="6" y="83"/>
                </a:cxn>
                <a:cxn ang="0">
                  <a:pos x="33" y="92"/>
                </a:cxn>
                <a:cxn ang="0">
                  <a:pos x="53" y="75"/>
                </a:cxn>
                <a:cxn ang="0">
                  <a:pos x="38" y="60"/>
                </a:cxn>
                <a:cxn ang="0">
                  <a:pos x="27" y="57"/>
                </a:cxn>
                <a:cxn ang="0">
                  <a:pos x="8" y="45"/>
                </a:cxn>
                <a:cxn ang="0">
                  <a:pos x="4" y="30"/>
                </a:cxn>
                <a:cxn ang="0">
                  <a:pos x="38" y="0"/>
                </a:cxn>
                <a:cxn ang="0">
                  <a:pos x="70" y="10"/>
                </a:cxn>
                <a:cxn ang="0">
                  <a:pos x="63" y="22"/>
                </a:cxn>
                <a:cxn ang="0">
                  <a:pos x="39" y="14"/>
                </a:cxn>
                <a:cxn ang="0">
                  <a:pos x="22" y="28"/>
                </a:cxn>
                <a:cxn ang="0">
                  <a:pos x="36" y="40"/>
                </a:cxn>
                <a:cxn ang="0">
                  <a:pos x="48" y="44"/>
                </a:cxn>
                <a:cxn ang="0">
                  <a:pos x="73" y="73"/>
                </a:cxn>
                <a:cxn ang="0">
                  <a:pos x="33" y="105"/>
                </a:cxn>
              </a:cxnLst>
              <a:rect l="0" t="0" r="r" b="b"/>
              <a:pathLst>
                <a:path w="73" h="105">
                  <a:moveTo>
                    <a:pt x="33" y="105"/>
                  </a:moveTo>
                  <a:cubicBezTo>
                    <a:pt x="21" y="105"/>
                    <a:pt x="10" y="102"/>
                    <a:pt x="0" y="96"/>
                  </a:cubicBezTo>
                  <a:cubicBezTo>
                    <a:pt x="6" y="83"/>
                    <a:pt x="6" y="83"/>
                    <a:pt x="6" y="83"/>
                  </a:cubicBezTo>
                  <a:cubicBezTo>
                    <a:pt x="15" y="88"/>
                    <a:pt x="23" y="92"/>
                    <a:pt x="33" y="92"/>
                  </a:cubicBezTo>
                  <a:cubicBezTo>
                    <a:pt x="46" y="92"/>
                    <a:pt x="53" y="86"/>
                    <a:pt x="53" y="75"/>
                  </a:cubicBezTo>
                  <a:cubicBezTo>
                    <a:pt x="53" y="68"/>
                    <a:pt x="49" y="63"/>
                    <a:pt x="38" y="60"/>
                  </a:cubicBezTo>
                  <a:cubicBezTo>
                    <a:pt x="27" y="57"/>
                    <a:pt x="27" y="57"/>
                    <a:pt x="27" y="57"/>
                  </a:cubicBezTo>
                  <a:cubicBezTo>
                    <a:pt x="18" y="55"/>
                    <a:pt x="12" y="51"/>
                    <a:pt x="8" y="45"/>
                  </a:cubicBezTo>
                  <a:cubicBezTo>
                    <a:pt x="5" y="41"/>
                    <a:pt x="4" y="36"/>
                    <a:pt x="4" y="30"/>
                  </a:cubicBezTo>
                  <a:cubicBezTo>
                    <a:pt x="4" y="12"/>
                    <a:pt x="18" y="0"/>
                    <a:pt x="38" y="0"/>
                  </a:cubicBezTo>
                  <a:cubicBezTo>
                    <a:pt x="50" y="0"/>
                    <a:pt x="61" y="4"/>
                    <a:pt x="70" y="10"/>
                  </a:cubicBezTo>
                  <a:cubicBezTo>
                    <a:pt x="63" y="22"/>
                    <a:pt x="63" y="22"/>
                    <a:pt x="63" y="22"/>
                  </a:cubicBezTo>
                  <a:cubicBezTo>
                    <a:pt x="53" y="16"/>
                    <a:pt x="47" y="14"/>
                    <a:pt x="39" y="14"/>
                  </a:cubicBezTo>
                  <a:cubicBezTo>
                    <a:pt x="29" y="14"/>
                    <a:pt x="22" y="19"/>
                    <a:pt x="22" y="28"/>
                  </a:cubicBezTo>
                  <a:cubicBezTo>
                    <a:pt x="22" y="34"/>
                    <a:pt x="26" y="37"/>
                    <a:pt x="36" y="40"/>
                  </a:cubicBezTo>
                  <a:cubicBezTo>
                    <a:pt x="48" y="44"/>
                    <a:pt x="48" y="44"/>
                    <a:pt x="48" y="44"/>
                  </a:cubicBezTo>
                  <a:cubicBezTo>
                    <a:pt x="62" y="48"/>
                    <a:pt x="73" y="57"/>
                    <a:pt x="73" y="73"/>
                  </a:cubicBezTo>
                  <a:cubicBezTo>
                    <a:pt x="73" y="90"/>
                    <a:pt x="59" y="105"/>
                    <a:pt x="33"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8" name="Freeform 23"/>
            <p:cNvSpPr>
              <a:spLocks/>
            </p:cNvSpPr>
            <p:nvPr userDrawn="1"/>
          </p:nvSpPr>
          <p:spPr bwMode="gray">
            <a:xfrm>
              <a:off x="2525" y="1509"/>
              <a:ext cx="51" cy="74"/>
            </a:xfrm>
            <a:custGeom>
              <a:avLst/>
              <a:gdLst/>
              <a:ahLst/>
              <a:cxnLst>
                <a:cxn ang="0">
                  <a:pos x="44" y="105"/>
                </a:cxn>
                <a:cxn ang="0">
                  <a:pos x="12" y="90"/>
                </a:cxn>
                <a:cxn ang="0">
                  <a:pos x="0" y="54"/>
                </a:cxn>
                <a:cxn ang="0">
                  <a:pos x="7" y="23"/>
                </a:cxn>
                <a:cxn ang="0">
                  <a:pos x="45" y="0"/>
                </a:cxn>
                <a:cxn ang="0">
                  <a:pos x="70" y="8"/>
                </a:cxn>
                <a:cxn ang="0">
                  <a:pos x="62" y="19"/>
                </a:cxn>
                <a:cxn ang="0">
                  <a:pos x="45" y="13"/>
                </a:cxn>
                <a:cxn ang="0">
                  <a:pos x="25" y="25"/>
                </a:cxn>
                <a:cxn ang="0">
                  <a:pos x="19" y="52"/>
                </a:cxn>
                <a:cxn ang="0">
                  <a:pos x="23" y="77"/>
                </a:cxn>
                <a:cxn ang="0">
                  <a:pos x="46" y="92"/>
                </a:cxn>
                <a:cxn ang="0">
                  <a:pos x="64" y="85"/>
                </a:cxn>
                <a:cxn ang="0">
                  <a:pos x="72" y="96"/>
                </a:cxn>
                <a:cxn ang="0">
                  <a:pos x="44" y="105"/>
                </a:cxn>
              </a:cxnLst>
              <a:rect l="0" t="0" r="r" b="b"/>
              <a:pathLst>
                <a:path w="72" h="105">
                  <a:moveTo>
                    <a:pt x="44" y="105"/>
                  </a:moveTo>
                  <a:cubicBezTo>
                    <a:pt x="31" y="105"/>
                    <a:pt x="20" y="100"/>
                    <a:pt x="12" y="90"/>
                  </a:cubicBezTo>
                  <a:cubicBezTo>
                    <a:pt x="4" y="81"/>
                    <a:pt x="0" y="69"/>
                    <a:pt x="0" y="54"/>
                  </a:cubicBezTo>
                  <a:cubicBezTo>
                    <a:pt x="0" y="42"/>
                    <a:pt x="3" y="32"/>
                    <a:pt x="7" y="23"/>
                  </a:cubicBezTo>
                  <a:cubicBezTo>
                    <a:pt x="15" y="9"/>
                    <a:pt x="29" y="0"/>
                    <a:pt x="45" y="0"/>
                  </a:cubicBezTo>
                  <a:cubicBezTo>
                    <a:pt x="54" y="0"/>
                    <a:pt x="64" y="3"/>
                    <a:pt x="70" y="8"/>
                  </a:cubicBezTo>
                  <a:cubicBezTo>
                    <a:pt x="62" y="19"/>
                    <a:pt x="62" y="19"/>
                    <a:pt x="62" y="19"/>
                  </a:cubicBezTo>
                  <a:cubicBezTo>
                    <a:pt x="57" y="15"/>
                    <a:pt x="51" y="13"/>
                    <a:pt x="45" y="13"/>
                  </a:cubicBezTo>
                  <a:cubicBezTo>
                    <a:pt x="36" y="13"/>
                    <a:pt x="29" y="18"/>
                    <a:pt x="25" y="25"/>
                  </a:cubicBezTo>
                  <a:cubicBezTo>
                    <a:pt x="21" y="32"/>
                    <a:pt x="19" y="40"/>
                    <a:pt x="19" y="52"/>
                  </a:cubicBezTo>
                  <a:cubicBezTo>
                    <a:pt x="19" y="65"/>
                    <a:pt x="21" y="72"/>
                    <a:pt x="23" y="77"/>
                  </a:cubicBezTo>
                  <a:cubicBezTo>
                    <a:pt x="28" y="87"/>
                    <a:pt x="36" y="92"/>
                    <a:pt x="46" y="92"/>
                  </a:cubicBezTo>
                  <a:cubicBezTo>
                    <a:pt x="53" y="92"/>
                    <a:pt x="58" y="90"/>
                    <a:pt x="64" y="85"/>
                  </a:cubicBezTo>
                  <a:cubicBezTo>
                    <a:pt x="72" y="96"/>
                    <a:pt x="72" y="96"/>
                    <a:pt x="72" y="96"/>
                  </a:cubicBezTo>
                  <a:cubicBezTo>
                    <a:pt x="64" y="102"/>
                    <a:pt x="55" y="105"/>
                    <a:pt x="4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9" name="Freeform 24"/>
            <p:cNvSpPr>
              <a:spLocks noEditPoints="1"/>
            </p:cNvSpPr>
            <p:nvPr userDrawn="1"/>
          </p:nvSpPr>
          <p:spPr bwMode="gray">
            <a:xfrm>
              <a:off x="2602" y="1510"/>
              <a:ext cx="49" cy="72"/>
            </a:xfrm>
            <a:custGeom>
              <a:avLst/>
              <a:gdLst/>
              <a:ahLst/>
              <a:cxnLst>
                <a:cxn ang="0">
                  <a:pos x="49" y="101"/>
                </a:cxn>
                <a:cxn ang="0">
                  <a:pos x="41" y="86"/>
                </a:cxn>
                <a:cxn ang="0">
                  <a:pos x="23" y="60"/>
                </a:cxn>
                <a:cxn ang="0">
                  <a:pos x="17" y="57"/>
                </a:cxn>
                <a:cxn ang="0">
                  <a:pos x="17" y="101"/>
                </a:cxn>
                <a:cxn ang="0">
                  <a:pos x="0" y="101"/>
                </a:cxn>
                <a:cxn ang="0">
                  <a:pos x="0" y="0"/>
                </a:cxn>
                <a:cxn ang="0">
                  <a:pos x="31" y="0"/>
                </a:cxn>
                <a:cxn ang="0">
                  <a:pos x="64" y="29"/>
                </a:cxn>
                <a:cxn ang="0">
                  <a:pos x="39" y="57"/>
                </a:cxn>
                <a:cxn ang="0">
                  <a:pos x="54" y="77"/>
                </a:cxn>
                <a:cxn ang="0">
                  <a:pos x="69" y="101"/>
                </a:cxn>
                <a:cxn ang="0">
                  <a:pos x="49" y="101"/>
                </a:cxn>
                <a:cxn ang="0">
                  <a:pos x="26" y="13"/>
                </a:cxn>
                <a:cxn ang="0">
                  <a:pos x="17" y="13"/>
                </a:cxn>
                <a:cxn ang="0">
                  <a:pos x="17" y="46"/>
                </a:cxn>
                <a:cxn ang="0">
                  <a:pos x="25" y="46"/>
                </a:cxn>
                <a:cxn ang="0">
                  <a:pos x="42" y="41"/>
                </a:cxn>
                <a:cxn ang="0">
                  <a:pos x="46" y="29"/>
                </a:cxn>
                <a:cxn ang="0">
                  <a:pos x="26" y="13"/>
                </a:cxn>
              </a:cxnLst>
              <a:rect l="0" t="0" r="r" b="b"/>
              <a:pathLst>
                <a:path w="69" h="101">
                  <a:moveTo>
                    <a:pt x="49" y="101"/>
                  </a:moveTo>
                  <a:cubicBezTo>
                    <a:pt x="41" y="86"/>
                    <a:pt x="41" y="86"/>
                    <a:pt x="41" y="86"/>
                  </a:cubicBezTo>
                  <a:cubicBezTo>
                    <a:pt x="34" y="73"/>
                    <a:pt x="29" y="66"/>
                    <a:pt x="23" y="60"/>
                  </a:cubicBezTo>
                  <a:cubicBezTo>
                    <a:pt x="21" y="59"/>
                    <a:pt x="20" y="58"/>
                    <a:pt x="17" y="57"/>
                  </a:cubicBezTo>
                  <a:cubicBezTo>
                    <a:pt x="17" y="101"/>
                    <a:pt x="17" y="101"/>
                    <a:pt x="17" y="101"/>
                  </a:cubicBezTo>
                  <a:cubicBezTo>
                    <a:pt x="0" y="101"/>
                    <a:pt x="0" y="101"/>
                    <a:pt x="0" y="101"/>
                  </a:cubicBezTo>
                  <a:cubicBezTo>
                    <a:pt x="0" y="0"/>
                    <a:pt x="0" y="0"/>
                    <a:pt x="0" y="0"/>
                  </a:cubicBezTo>
                  <a:cubicBezTo>
                    <a:pt x="31" y="0"/>
                    <a:pt x="31" y="0"/>
                    <a:pt x="31" y="0"/>
                  </a:cubicBezTo>
                  <a:cubicBezTo>
                    <a:pt x="54" y="0"/>
                    <a:pt x="64" y="13"/>
                    <a:pt x="64" y="29"/>
                  </a:cubicBezTo>
                  <a:cubicBezTo>
                    <a:pt x="64" y="43"/>
                    <a:pt x="55" y="57"/>
                    <a:pt x="39" y="57"/>
                  </a:cubicBezTo>
                  <a:cubicBezTo>
                    <a:pt x="42" y="59"/>
                    <a:pt x="49" y="68"/>
                    <a:pt x="54" y="77"/>
                  </a:cubicBezTo>
                  <a:cubicBezTo>
                    <a:pt x="69" y="101"/>
                    <a:pt x="69" y="101"/>
                    <a:pt x="69" y="101"/>
                  </a:cubicBezTo>
                  <a:lnTo>
                    <a:pt x="49" y="101"/>
                  </a:lnTo>
                  <a:close/>
                  <a:moveTo>
                    <a:pt x="26" y="13"/>
                  </a:moveTo>
                  <a:cubicBezTo>
                    <a:pt x="17" y="13"/>
                    <a:pt x="17" y="13"/>
                    <a:pt x="17" y="13"/>
                  </a:cubicBezTo>
                  <a:cubicBezTo>
                    <a:pt x="17" y="46"/>
                    <a:pt x="17" y="46"/>
                    <a:pt x="17" y="46"/>
                  </a:cubicBezTo>
                  <a:cubicBezTo>
                    <a:pt x="25" y="46"/>
                    <a:pt x="25" y="46"/>
                    <a:pt x="25" y="46"/>
                  </a:cubicBezTo>
                  <a:cubicBezTo>
                    <a:pt x="34" y="46"/>
                    <a:pt x="39" y="44"/>
                    <a:pt x="42" y="41"/>
                  </a:cubicBezTo>
                  <a:cubicBezTo>
                    <a:pt x="45" y="38"/>
                    <a:pt x="46" y="34"/>
                    <a:pt x="46" y="29"/>
                  </a:cubicBezTo>
                  <a:cubicBezTo>
                    <a:pt x="46" y="19"/>
                    <a:pt x="41" y="13"/>
                    <a:pt x="26" y="13"/>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0" name="Rectangle 25"/>
            <p:cNvSpPr>
              <a:spLocks noChangeArrowheads="1"/>
            </p:cNvSpPr>
            <p:nvPr userDrawn="1"/>
          </p:nvSpPr>
          <p:spPr bwMode="gray">
            <a:xfrm>
              <a:off x="2677" y="1510"/>
              <a:ext cx="12" cy="72"/>
            </a:xfrm>
            <a:prstGeom prst="rect">
              <a:avLst/>
            </a:prstGeom>
            <a:solidFill>
              <a:srgbClr val="FFFFFF"/>
            </a:solidFill>
            <a:ln w="9525">
              <a:noFill/>
              <a:miter lim="800000"/>
              <a:headEnd/>
              <a:tailEnd/>
            </a:ln>
          </p:spPr>
          <p:txBody>
            <a:bodyPr/>
            <a:lstStyle/>
            <a:p>
              <a:pPr fontAlgn="auto">
                <a:spcBef>
                  <a:spcPts val="0"/>
                </a:spcBef>
                <a:spcAft>
                  <a:spcPts val="0"/>
                </a:spcAft>
                <a:defRPr/>
              </a:pPr>
              <a:endParaRPr lang="en-US" sz="1600">
                <a:latin typeface="+mn-lt"/>
              </a:endParaRPr>
            </a:p>
          </p:txBody>
        </p:sp>
        <p:sp>
          <p:nvSpPr>
            <p:cNvPr id="41" name="Freeform 26"/>
            <p:cNvSpPr>
              <a:spLocks noEditPoints="1"/>
            </p:cNvSpPr>
            <p:nvPr userDrawn="1"/>
          </p:nvSpPr>
          <p:spPr bwMode="gray">
            <a:xfrm>
              <a:off x="2721" y="1510"/>
              <a:ext cx="47" cy="72"/>
            </a:xfrm>
            <a:custGeom>
              <a:avLst/>
              <a:gdLst/>
              <a:ahLst/>
              <a:cxnLst>
                <a:cxn ang="0">
                  <a:pos x="34" y="63"/>
                </a:cxn>
                <a:cxn ang="0">
                  <a:pos x="17" y="63"/>
                </a:cxn>
                <a:cxn ang="0">
                  <a:pos x="17" y="101"/>
                </a:cxn>
                <a:cxn ang="0">
                  <a:pos x="0" y="101"/>
                </a:cxn>
                <a:cxn ang="0">
                  <a:pos x="0" y="0"/>
                </a:cxn>
                <a:cxn ang="0">
                  <a:pos x="27" y="0"/>
                </a:cxn>
                <a:cxn ang="0">
                  <a:pos x="53" y="5"/>
                </a:cxn>
                <a:cxn ang="0">
                  <a:pos x="67" y="30"/>
                </a:cxn>
                <a:cxn ang="0">
                  <a:pos x="34" y="63"/>
                </a:cxn>
                <a:cxn ang="0">
                  <a:pos x="44" y="18"/>
                </a:cxn>
                <a:cxn ang="0">
                  <a:pos x="30" y="13"/>
                </a:cxn>
                <a:cxn ang="0">
                  <a:pos x="17" y="13"/>
                </a:cxn>
                <a:cxn ang="0">
                  <a:pos x="17" y="49"/>
                </a:cxn>
                <a:cxn ang="0">
                  <a:pos x="30" y="49"/>
                </a:cxn>
                <a:cxn ang="0">
                  <a:pos x="48" y="31"/>
                </a:cxn>
                <a:cxn ang="0">
                  <a:pos x="44" y="18"/>
                </a:cxn>
              </a:cxnLst>
              <a:rect l="0" t="0" r="r" b="b"/>
              <a:pathLst>
                <a:path w="67" h="101">
                  <a:moveTo>
                    <a:pt x="34" y="63"/>
                  </a:moveTo>
                  <a:cubicBezTo>
                    <a:pt x="17" y="63"/>
                    <a:pt x="17" y="63"/>
                    <a:pt x="17" y="63"/>
                  </a:cubicBezTo>
                  <a:cubicBezTo>
                    <a:pt x="17" y="101"/>
                    <a:pt x="17" y="101"/>
                    <a:pt x="17" y="101"/>
                  </a:cubicBezTo>
                  <a:cubicBezTo>
                    <a:pt x="0" y="101"/>
                    <a:pt x="0" y="101"/>
                    <a:pt x="0" y="101"/>
                  </a:cubicBezTo>
                  <a:cubicBezTo>
                    <a:pt x="0" y="0"/>
                    <a:pt x="0" y="0"/>
                    <a:pt x="0" y="0"/>
                  </a:cubicBezTo>
                  <a:cubicBezTo>
                    <a:pt x="27" y="0"/>
                    <a:pt x="27" y="0"/>
                    <a:pt x="27" y="0"/>
                  </a:cubicBezTo>
                  <a:cubicBezTo>
                    <a:pt x="42" y="0"/>
                    <a:pt x="47" y="1"/>
                    <a:pt x="53" y="5"/>
                  </a:cubicBezTo>
                  <a:cubicBezTo>
                    <a:pt x="62" y="10"/>
                    <a:pt x="67" y="19"/>
                    <a:pt x="67" y="30"/>
                  </a:cubicBezTo>
                  <a:cubicBezTo>
                    <a:pt x="67" y="50"/>
                    <a:pt x="52" y="63"/>
                    <a:pt x="34" y="63"/>
                  </a:cubicBezTo>
                  <a:close/>
                  <a:moveTo>
                    <a:pt x="44" y="18"/>
                  </a:moveTo>
                  <a:cubicBezTo>
                    <a:pt x="41" y="15"/>
                    <a:pt x="36" y="13"/>
                    <a:pt x="30" y="13"/>
                  </a:cubicBezTo>
                  <a:cubicBezTo>
                    <a:pt x="17" y="13"/>
                    <a:pt x="17" y="13"/>
                    <a:pt x="17" y="13"/>
                  </a:cubicBezTo>
                  <a:cubicBezTo>
                    <a:pt x="17" y="49"/>
                    <a:pt x="17" y="49"/>
                    <a:pt x="17" y="49"/>
                  </a:cubicBezTo>
                  <a:cubicBezTo>
                    <a:pt x="30" y="49"/>
                    <a:pt x="30" y="49"/>
                    <a:pt x="30" y="49"/>
                  </a:cubicBezTo>
                  <a:cubicBezTo>
                    <a:pt x="42" y="49"/>
                    <a:pt x="48" y="43"/>
                    <a:pt x="48" y="31"/>
                  </a:cubicBezTo>
                  <a:cubicBezTo>
                    <a:pt x="48" y="26"/>
                    <a:pt x="47" y="21"/>
                    <a:pt x="44"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2" name="Freeform 27"/>
            <p:cNvSpPr>
              <a:spLocks/>
            </p:cNvSpPr>
            <p:nvPr userDrawn="1"/>
          </p:nvSpPr>
          <p:spPr bwMode="gray">
            <a:xfrm>
              <a:off x="2785" y="1510"/>
              <a:ext cx="49" cy="72"/>
            </a:xfrm>
            <a:custGeom>
              <a:avLst/>
              <a:gdLst/>
              <a:ahLst/>
              <a:cxnLst>
                <a:cxn ang="0">
                  <a:pos x="48" y="10"/>
                </a:cxn>
                <a:cxn ang="0">
                  <a:pos x="29" y="10"/>
                </a:cxn>
                <a:cxn ang="0">
                  <a:pos x="29" y="72"/>
                </a:cxn>
                <a:cxn ang="0">
                  <a:pos x="18" y="72"/>
                </a:cxn>
                <a:cxn ang="0">
                  <a:pos x="18" y="10"/>
                </a:cxn>
                <a:cxn ang="0">
                  <a:pos x="0" y="10"/>
                </a:cxn>
                <a:cxn ang="0">
                  <a:pos x="0" y="0"/>
                </a:cxn>
                <a:cxn ang="0">
                  <a:pos x="49" y="0"/>
                </a:cxn>
                <a:cxn ang="0">
                  <a:pos x="48" y="10"/>
                </a:cxn>
              </a:cxnLst>
              <a:rect l="0" t="0" r="r" b="b"/>
              <a:pathLst>
                <a:path w="49" h="72">
                  <a:moveTo>
                    <a:pt x="48" y="10"/>
                  </a:moveTo>
                  <a:lnTo>
                    <a:pt x="29" y="10"/>
                  </a:lnTo>
                  <a:lnTo>
                    <a:pt x="29" y="72"/>
                  </a:lnTo>
                  <a:lnTo>
                    <a:pt x="18" y="72"/>
                  </a:lnTo>
                  <a:lnTo>
                    <a:pt x="18" y="10"/>
                  </a:lnTo>
                  <a:lnTo>
                    <a:pt x="0" y="10"/>
                  </a:lnTo>
                  <a:lnTo>
                    <a:pt x="0" y="0"/>
                  </a:lnTo>
                  <a:lnTo>
                    <a:pt x="49" y="0"/>
                  </a:lnTo>
                  <a:lnTo>
                    <a:pt x="48" y="10"/>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3" name="Freeform 28"/>
            <p:cNvSpPr>
              <a:spLocks/>
            </p:cNvSpPr>
            <p:nvPr userDrawn="1"/>
          </p:nvSpPr>
          <p:spPr bwMode="gray">
            <a:xfrm>
              <a:off x="2851" y="1509"/>
              <a:ext cx="51" cy="74"/>
            </a:xfrm>
            <a:custGeom>
              <a:avLst/>
              <a:gdLst/>
              <a:ahLst/>
              <a:cxnLst>
                <a:cxn ang="0">
                  <a:pos x="34" y="105"/>
                </a:cxn>
                <a:cxn ang="0">
                  <a:pos x="0" y="96"/>
                </a:cxn>
                <a:cxn ang="0">
                  <a:pos x="7" y="83"/>
                </a:cxn>
                <a:cxn ang="0">
                  <a:pos x="34" y="92"/>
                </a:cxn>
                <a:cxn ang="0">
                  <a:pos x="54" y="75"/>
                </a:cxn>
                <a:cxn ang="0">
                  <a:pos x="39" y="60"/>
                </a:cxn>
                <a:cxn ang="0">
                  <a:pos x="28" y="57"/>
                </a:cxn>
                <a:cxn ang="0">
                  <a:pos x="9" y="45"/>
                </a:cxn>
                <a:cxn ang="0">
                  <a:pos x="4" y="30"/>
                </a:cxn>
                <a:cxn ang="0">
                  <a:pos x="39" y="0"/>
                </a:cxn>
                <a:cxn ang="0">
                  <a:pos x="71" y="10"/>
                </a:cxn>
                <a:cxn ang="0">
                  <a:pos x="63" y="22"/>
                </a:cxn>
                <a:cxn ang="0">
                  <a:pos x="39" y="14"/>
                </a:cxn>
                <a:cxn ang="0">
                  <a:pos x="23" y="28"/>
                </a:cxn>
                <a:cxn ang="0">
                  <a:pos x="36" y="40"/>
                </a:cxn>
                <a:cxn ang="0">
                  <a:pos x="48" y="44"/>
                </a:cxn>
                <a:cxn ang="0">
                  <a:pos x="73" y="73"/>
                </a:cxn>
                <a:cxn ang="0">
                  <a:pos x="34" y="105"/>
                </a:cxn>
              </a:cxnLst>
              <a:rect l="0" t="0" r="r" b="b"/>
              <a:pathLst>
                <a:path w="73" h="105">
                  <a:moveTo>
                    <a:pt x="34"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50" y="63"/>
                    <a:pt x="39" y="60"/>
                  </a:cubicBezTo>
                  <a:cubicBezTo>
                    <a:pt x="28" y="57"/>
                    <a:pt x="28" y="57"/>
                    <a:pt x="28" y="57"/>
                  </a:cubicBezTo>
                  <a:cubicBezTo>
                    <a:pt x="19" y="55"/>
                    <a:pt x="12" y="51"/>
                    <a:pt x="9"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60" y="105"/>
                    <a:pt x="3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4" name="Freeform 29"/>
            <p:cNvSpPr>
              <a:spLocks noEditPoints="1"/>
            </p:cNvSpPr>
            <p:nvPr userDrawn="1"/>
          </p:nvSpPr>
          <p:spPr bwMode="gray">
            <a:xfrm>
              <a:off x="2921" y="1511"/>
              <a:ext cx="34" cy="35"/>
            </a:xfrm>
            <a:custGeom>
              <a:avLst/>
              <a:gdLst/>
              <a:ahLst/>
              <a:cxnLst>
                <a:cxn ang="0">
                  <a:pos x="25" y="49"/>
                </a:cxn>
                <a:cxn ang="0">
                  <a:pos x="0" y="25"/>
                </a:cxn>
                <a:cxn ang="0">
                  <a:pos x="25" y="0"/>
                </a:cxn>
                <a:cxn ang="0">
                  <a:pos x="49" y="25"/>
                </a:cxn>
                <a:cxn ang="0">
                  <a:pos x="25" y="49"/>
                </a:cxn>
                <a:cxn ang="0">
                  <a:pos x="25" y="5"/>
                </a:cxn>
                <a:cxn ang="0">
                  <a:pos x="6" y="25"/>
                </a:cxn>
                <a:cxn ang="0">
                  <a:pos x="25" y="44"/>
                </a:cxn>
                <a:cxn ang="0">
                  <a:pos x="43" y="25"/>
                </a:cxn>
                <a:cxn ang="0">
                  <a:pos x="25" y="5"/>
                </a:cxn>
                <a:cxn ang="0">
                  <a:pos x="29" y="38"/>
                </a:cxn>
                <a:cxn ang="0">
                  <a:pos x="27" y="34"/>
                </a:cxn>
                <a:cxn ang="0">
                  <a:pos x="22" y="27"/>
                </a:cxn>
                <a:cxn ang="0">
                  <a:pos x="21" y="27"/>
                </a:cxn>
                <a:cxn ang="0">
                  <a:pos x="21" y="38"/>
                </a:cxn>
                <a:cxn ang="0">
                  <a:pos x="16" y="38"/>
                </a:cxn>
                <a:cxn ang="0">
                  <a:pos x="16" y="11"/>
                </a:cxn>
                <a:cxn ang="0">
                  <a:pos x="26" y="11"/>
                </a:cxn>
                <a:cxn ang="0">
                  <a:pos x="34" y="19"/>
                </a:cxn>
                <a:cxn ang="0">
                  <a:pos x="28" y="26"/>
                </a:cxn>
                <a:cxn ang="0">
                  <a:pos x="29" y="28"/>
                </a:cxn>
                <a:cxn ang="0">
                  <a:pos x="36" y="38"/>
                </a:cxn>
                <a:cxn ang="0">
                  <a:pos x="29" y="38"/>
                </a:cxn>
                <a:cxn ang="0">
                  <a:pos x="26" y="16"/>
                </a:cxn>
                <a:cxn ang="0">
                  <a:pos x="23" y="15"/>
                </a:cxn>
                <a:cxn ang="0">
                  <a:pos x="21" y="15"/>
                </a:cxn>
                <a:cxn ang="0">
                  <a:pos x="21" y="23"/>
                </a:cxn>
                <a:cxn ang="0">
                  <a:pos x="23" y="23"/>
                </a:cxn>
                <a:cxn ang="0">
                  <a:pos x="27" y="22"/>
                </a:cxn>
                <a:cxn ang="0">
                  <a:pos x="28" y="19"/>
                </a:cxn>
                <a:cxn ang="0">
                  <a:pos x="26" y="16"/>
                </a:cxn>
              </a:cxnLst>
              <a:rect l="0" t="0" r="r" b="b"/>
              <a:pathLst>
                <a:path w="49" h="49">
                  <a:moveTo>
                    <a:pt x="25" y="49"/>
                  </a:moveTo>
                  <a:cubicBezTo>
                    <a:pt x="11" y="49"/>
                    <a:pt x="0" y="38"/>
                    <a:pt x="0" y="25"/>
                  </a:cubicBezTo>
                  <a:cubicBezTo>
                    <a:pt x="0" y="11"/>
                    <a:pt x="11" y="0"/>
                    <a:pt x="25" y="0"/>
                  </a:cubicBezTo>
                  <a:cubicBezTo>
                    <a:pt x="38" y="0"/>
                    <a:pt x="49" y="11"/>
                    <a:pt x="49" y="25"/>
                  </a:cubicBezTo>
                  <a:cubicBezTo>
                    <a:pt x="49" y="38"/>
                    <a:pt x="38" y="49"/>
                    <a:pt x="25" y="49"/>
                  </a:cubicBezTo>
                  <a:close/>
                  <a:moveTo>
                    <a:pt x="25" y="5"/>
                  </a:moveTo>
                  <a:cubicBezTo>
                    <a:pt x="14" y="5"/>
                    <a:pt x="6" y="14"/>
                    <a:pt x="6" y="25"/>
                  </a:cubicBezTo>
                  <a:cubicBezTo>
                    <a:pt x="6" y="35"/>
                    <a:pt x="14" y="44"/>
                    <a:pt x="25" y="44"/>
                  </a:cubicBezTo>
                  <a:cubicBezTo>
                    <a:pt x="35" y="44"/>
                    <a:pt x="43" y="35"/>
                    <a:pt x="43" y="25"/>
                  </a:cubicBezTo>
                  <a:cubicBezTo>
                    <a:pt x="43" y="14"/>
                    <a:pt x="35" y="5"/>
                    <a:pt x="25" y="5"/>
                  </a:cubicBezTo>
                  <a:close/>
                  <a:moveTo>
                    <a:pt x="29" y="38"/>
                  </a:moveTo>
                  <a:cubicBezTo>
                    <a:pt x="28" y="36"/>
                    <a:pt x="28" y="36"/>
                    <a:pt x="27" y="34"/>
                  </a:cubicBezTo>
                  <a:cubicBezTo>
                    <a:pt x="24" y="29"/>
                    <a:pt x="23" y="27"/>
                    <a:pt x="22" y="27"/>
                  </a:cubicBezTo>
                  <a:cubicBezTo>
                    <a:pt x="22" y="27"/>
                    <a:pt x="22" y="27"/>
                    <a:pt x="21" y="27"/>
                  </a:cubicBezTo>
                  <a:cubicBezTo>
                    <a:pt x="21" y="38"/>
                    <a:pt x="21" y="38"/>
                    <a:pt x="21" y="38"/>
                  </a:cubicBezTo>
                  <a:cubicBezTo>
                    <a:pt x="16" y="38"/>
                    <a:pt x="16" y="38"/>
                    <a:pt x="16" y="38"/>
                  </a:cubicBezTo>
                  <a:cubicBezTo>
                    <a:pt x="16" y="11"/>
                    <a:pt x="16" y="11"/>
                    <a:pt x="16" y="11"/>
                  </a:cubicBezTo>
                  <a:cubicBezTo>
                    <a:pt x="26" y="11"/>
                    <a:pt x="26" y="11"/>
                    <a:pt x="26" y="11"/>
                  </a:cubicBezTo>
                  <a:cubicBezTo>
                    <a:pt x="31" y="11"/>
                    <a:pt x="34" y="14"/>
                    <a:pt x="34" y="19"/>
                  </a:cubicBezTo>
                  <a:cubicBezTo>
                    <a:pt x="34" y="23"/>
                    <a:pt x="31" y="26"/>
                    <a:pt x="28" y="26"/>
                  </a:cubicBezTo>
                  <a:cubicBezTo>
                    <a:pt x="29" y="27"/>
                    <a:pt x="29" y="27"/>
                    <a:pt x="29" y="28"/>
                  </a:cubicBezTo>
                  <a:cubicBezTo>
                    <a:pt x="31" y="29"/>
                    <a:pt x="36" y="38"/>
                    <a:pt x="36" y="38"/>
                  </a:cubicBezTo>
                  <a:lnTo>
                    <a:pt x="29" y="38"/>
                  </a:lnTo>
                  <a:close/>
                  <a:moveTo>
                    <a:pt x="26" y="16"/>
                  </a:moveTo>
                  <a:cubicBezTo>
                    <a:pt x="26" y="15"/>
                    <a:pt x="25" y="15"/>
                    <a:pt x="23" y="15"/>
                  </a:cubicBezTo>
                  <a:cubicBezTo>
                    <a:pt x="21" y="15"/>
                    <a:pt x="21" y="15"/>
                    <a:pt x="21" y="15"/>
                  </a:cubicBezTo>
                  <a:cubicBezTo>
                    <a:pt x="21" y="23"/>
                    <a:pt x="21" y="23"/>
                    <a:pt x="21" y="23"/>
                  </a:cubicBezTo>
                  <a:cubicBezTo>
                    <a:pt x="23" y="23"/>
                    <a:pt x="23" y="23"/>
                    <a:pt x="23" y="23"/>
                  </a:cubicBezTo>
                  <a:cubicBezTo>
                    <a:pt x="26" y="23"/>
                    <a:pt x="27" y="22"/>
                    <a:pt x="27" y="22"/>
                  </a:cubicBezTo>
                  <a:cubicBezTo>
                    <a:pt x="28" y="21"/>
                    <a:pt x="28" y="20"/>
                    <a:pt x="28" y="19"/>
                  </a:cubicBezTo>
                  <a:cubicBezTo>
                    <a:pt x="28" y="17"/>
                    <a:pt x="28" y="16"/>
                    <a:pt x="26" y="16"/>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5" name="Freeform 30"/>
            <p:cNvSpPr>
              <a:spLocks noEditPoints="1"/>
            </p:cNvSpPr>
            <p:nvPr userDrawn="1"/>
          </p:nvSpPr>
          <p:spPr bwMode="gray">
            <a:xfrm>
              <a:off x="1550" y="1396"/>
              <a:ext cx="317" cy="319"/>
            </a:xfrm>
            <a:custGeom>
              <a:avLst/>
              <a:gdLst/>
              <a:ahLst/>
              <a:cxnLst>
                <a:cxn ang="0">
                  <a:pos x="0" y="226"/>
                </a:cxn>
                <a:cxn ang="0">
                  <a:pos x="451" y="226"/>
                </a:cxn>
                <a:cxn ang="0">
                  <a:pos x="273" y="61"/>
                </a:cxn>
                <a:cxn ang="0">
                  <a:pos x="362" y="61"/>
                </a:cxn>
                <a:cxn ang="0">
                  <a:pos x="261" y="61"/>
                </a:cxn>
                <a:cxn ang="0">
                  <a:pos x="246" y="12"/>
                </a:cxn>
                <a:cxn ang="0">
                  <a:pos x="261" y="61"/>
                </a:cxn>
                <a:cxn ang="0">
                  <a:pos x="117" y="370"/>
                </a:cxn>
                <a:cxn ang="0">
                  <a:pos x="74" y="378"/>
                </a:cxn>
                <a:cxn ang="0">
                  <a:pos x="330" y="167"/>
                </a:cxn>
                <a:cxn ang="0">
                  <a:pos x="208" y="199"/>
                </a:cxn>
                <a:cxn ang="0">
                  <a:pos x="241" y="156"/>
                </a:cxn>
                <a:cxn ang="0">
                  <a:pos x="236" y="140"/>
                </a:cxn>
                <a:cxn ang="0">
                  <a:pos x="275" y="79"/>
                </a:cxn>
                <a:cxn ang="0">
                  <a:pos x="373" y="92"/>
                </a:cxn>
                <a:cxn ang="0">
                  <a:pos x="393" y="129"/>
                </a:cxn>
                <a:cxn ang="0">
                  <a:pos x="439" y="205"/>
                </a:cxn>
                <a:cxn ang="0">
                  <a:pos x="346" y="167"/>
                </a:cxn>
                <a:cxn ang="0">
                  <a:pos x="234" y="11"/>
                </a:cxn>
                <a:cxn ang="0">
                  <a:pos x="88" y="61"/>
                </a:cxn>
                <a:cxn ang="0">
                  <a:pos x="234" y="11"/>
                </a:cxn>
                <a:cxn ang="0">
                  <a:pos x="166" y="71"/>
                </a:cxn>
                <a:cxn ang="0">
                  <a:pos x="184" y="117"/>
                </a:cxn>
                <a:cxn ang="0">
                  <a:pos x="173" y="126"/>
                </a:cxn>
                <a:cxn ang="0">
                  <a:pos x="143" y="205"/>
                </a:cxn>
                <a:cxn ang="0">
                  <a:pos x="77" y="71"/>
                </a:cxn>
                <a:cxn ang="0">
                  <a:pos x="138" y="216"/>
                </a:cxn>
                <a:cxn ang="0">
                  <a:pos x="83" y="334"/>
                </a:cxn>
                <a:cxn ang="0">
                  <a:pos x="10" y="226"/>
                </a:cxn>
                <a:cxn ang="0">
                  <a:pos x="234" y="440"/>
                </a:cxn>
                <a:cxn ang="0">
                  <a:pos x="212" y="440"/>
                </a:cxn>
                <a:cxn ang="0">
                  <a:pos x="128" y="370"/>
                </a:cxn>
                <a:cxn ang="0">
                  <a:pos x="282" y="379"/>
                </a:cxn>
                <a:cxn ang="0">
                  <a:pos x="299" y="370"/>
                </a:cxn>
                <a:cxn ang="0">
                  <a:pos x="234" y="440"/>
                </a:cxn>
                <a:cxn ang="0">
                  <a:pos x="294" y="359"/>
                </a:cxn>
                <a:cxn ang="0">
                  <a:pos x="329" y="291"/>
                </a:cxn>
                <a:cxn ang="0">
                  <a:pos x="202" y="349"/>
                </a:cxn>
                <a:cxn ang="0">
                  <a:pos x="151" y="323"/>
                </a:cxn>
                <a:cxn ang="0">
                  <a:pos x="268" y="216"/>
                </a:cxn>
                <a:cxn ang="0">
                  <a:pos x="307" y="250"/>
                </a:cxn>
                <a:cxn ang="0">
                  <a:pos x="440" y="216"/>
                </a:cxn>
                <a:cxn ang="0">
                  <a:pos x="393" y="359"/>
                </a:cxn>
              </a:cxnLst>
              <a:rect l="0" t="0" r="r" b="b"/>
              <a:pathLst>
                <a:path w="451" h="452">
                  <a:moveTo>
                    <a:pt x="225" y="0"/>
                  </a:moveTo>
                  <a:cubicBezTo>
                    <a:pt x="101" y="0"/>
                    <a:pt x="0" y="102"/>
                    <a:pt x="0" y="226"/>
                  </a:cubicBezTo>
                  <a:cubicBezTo>
                    <a:pt x="0" y="350"/>
                    <a:pt x="101" y="452"/>
                    <a:pt x="225" y="452"/>
                  </a:cubicBezTo>
                  <a:cubicBezTo>
                    <a:pt x="350" y="452"/>
                    <a:pt x="451" y="350"/>
                    <a:pt x="451" y="226"/>
                  </a:cubicBezTo>
                  <a:cubicBezTo>
                    <a:pt x="451" y="102"/>
                    <a:pt x="350" y="0"/>
                    <a:pt x="225" y="0"/>
                  </a:cubicBezTo>
                  <a:close/>
                  <a:moveTo>
                    <a:pt x="273" y="61"/>
                  </a:moveTo>
                  <a:cubicBezTo>
                    <a:pt x="291" y="22"/>
                    <a:pt x="291" y="22"/>
                    <a:pt x="291" y="22"/>
                  </a:cubicBezTo>
                  <a:cubicBezTo>
                    <a:pt x="317" y="30"/>
                    <a:pt x="341" y="43"/>
                    <a:pt x="362" y="61"/>
                  </a:cubicBezTo>
                  <a:lnTo>
                    <a:pt x="273" y="61"/>
                  </a:lnTo>
                  <a:close/>
                  <a:moveTo>
                    <a:pt x="261" y="61"/>
                  </a:moveTo>
                  <a:cubicBezTo>
                    <a:pt x="223" y="61"/>
                    <a:pt x="223" y="61"/>
                    <a:pt x="223" y="61"/>
                  </a:cubicBezTo>
                  <a:cubicBezTo>
                    <a:pt x="246" y="12"/>
                    <a:pt x="246" y="12"/>
                    <a:pt x="246" y="12"/>
                  </a:cubicBezTo>
                  <a:cubicBezTo>
                    <a:pt x="258" y="13"/>
                    <a:pt x="269" y="16"/>
                    <a:pt x="280" y="18"/>
                  </a:cubicBezTo>
                  <a:lnTo>
                    <a:pt x="261" y="61"/>
                  </a:lnTo>
                  <a:close/>
                  <a:moveTo>
                    <a:pt x="78" y="370"/>
                  </a:moveTo>
                  <a:cubicBezTo>
                    <a:pt x="117" y="370"/>
                    <a:pt x="117" y="370"/>
                    <a:pt x="117" y="370"/>
                  </a:cubicBezTo>
                  <a:cubicBezTo>
                    <a:pt x="102" y="402"/>
                    <a:pt x="102" y="402"/>
                    <a:pt x="102" y="402"/>
                  </a:cubicBezTo>
                  <a:cubicBezTo>
                    <a:pt x="92" y="395"/>
                    <a:pt x="83" y="387"/>
                    <a:pt x="74" y="378"/>
                  </a:cubicBezTo>
                  <a:lnTo>
                    <a:pt x="78" y="370"/>
                  </a:lnTo>
                  <a:close/>
                  <a:moveTo>
                    <a:pt x="330" y="167"/>
                  </a:moveTo>
                  <a:cubicBezTo>
                    <a:pt x="309" y="196"/>
                    <a:pt x="304" y="199"/>
                    <a:pt x="255" y="199"/>
                  </a:cubicBezTo>
                  <a:cubicBezTo>
                    <a:pt x="208" y="199"/>
                    <a:pt x="208" y="199"/>
                    <a:pt x="208" y="199"/>
                  </a:cubicBezTo>
                  <a:cubicBezTo>
                    <a:pt x="231" y="149"/>
                    <a:pt x="231" y="149"/>
                    <a:pt x="231" y="149"/>
                  </a:cubicBezTo>
                  <a:cubicBezTo>
                    <a:pt x="235" y="151"/>
                    <a:pt x="238" y="154"/>
                    <a:pt x="241" y="156"/>
                  </a:cubicBezTo>
                  <a:cubicBezTo>
                    <a:pt x="247" y="148"/>
                    <a:pt x="247" y="148"/>
                    <a:pt x="247" y="148"/>
                  </a:cubicBezTo>
                  <a:cubicBezTo>
                    <a:pt x="244" y="145"/>
                    <a:pt x="240" y="142"/>
                    <a:pt x="236" y="140"/>
                  </a:cubicBezTo>
                  <a:cubicBezTo>
                    <a:pt x="260" y="87"/>
                    <a:pt x="260" y="87"/>
                    <a:pt x="260" y="87"/>
                  </a:cubicBezTo>
                  <a:cubicBezTo>
                    <a:pt x="265" y="80"/>
                    <a:pt x="269" y="79"/>
                    <a:pt x="275" y="79"/>
                  </a:cubicBezTo>
                  <a:cubicBezTo>
                    <a:pt x="318" y="79"/>
                    <a:pt x="318" y="79"/>
                    <a:pt x="318" y="79"/>
                  </a:cubicBezTo>
                  <a:cubicBezTo>
                    <a:pt x="352" y="79"/>
                    <a:pt x="367" y="84"/>
                    <a:pt x="373" y="92"/>
                  </a:cubicBezTo>
                  <a:cubicBezTo>
                    <a:pt x="377" y="99"/>
                    <a:pt x="380" y="112"/>
                    <a:pt x="376" y="131"/>
                  </a:cubicBezTo>
                  <a:cubicBezTo>
                    <a:pt x="393" y="129"/>
                    <a:pt x="393" y="129"/>
                    <a:pt x="393" y="129"/>
                  </a:cubicBezTo>
                  <a:cubicBezTo>
                    <a:pt x="395" y="121"/>
                    <a:pt x="398" y="113"/>
                    <a:pt x="401" y="104"/>
                  </a:cubicBezTo>
                  <a:cubicBezTo>
                    <a:pt x="422" y="133"/>
                    <a:pt x="435" y="168"/>
                    <a:pt x="439" y="205"/>
                  </a:cubicBezTo>
                  <a:cubicBezTo>
                    <a:pt x="328" y="205"/>
                    <a:pt x="328" y="205"/>
                    <a:pt x="328" y="205"/>
                  </a:cubicBezTo>
                  <a:cubicBezTo>
                    <a:pt x="346" y="167"/>
                    <a:pt x="346" y="167"/>
                    <a:pt x="346" y="167"/>
                  </a:cubicBezTo>
                  <a:lnTo>
                    <a:pt x="330" y="167"/>
                  </a:lnTo>
                  <a:close/>
                  <a:moveTo>
                    <a:pt x="234" y="11"/>
                  </a:moveTo>
                  <a:cubicBezTo>
                    <a:pt x="211" y="61"/>
                    <a:pt x="211" y="61"/>
                    <a:pt x="211" y="61"/>
                  </a:cubicBezTo>
                  <a:cubicBezTo>
                    <a:pt x="88" y="61"/>
                    <a:pt x="88" y="61"/>
                    <a:pt x="88" y="61"/>
                  </a:cubicBezTo>
                  <a:cubicBezTo>
                    <a:pt x="126" y="30"/>
                    <a:pt x="173" y="11"/>
                    <a:pt x="225" y="11"/>
                  </a:cubicBezTo>
                  <a:cubicBezTo>
                    <a:pt x="228" y="11"/>
                    <a:pt x="231" y="11"/>
                    <a:pt x="234" y="11"/>
                  </a:cubicBezTo>
                  <a:close/>
                  <a:moveTo>
                    <a:pt x="77" y="71"/>
                  </a:moveTo>
                  <a:cubicBezTo>
                    <a:pt x="166" y="71"/>
                    <a:pt x="166" y="71"/>
                    <a:pt x="166" y="71"/>
                  </a:cubicBezTo>
                  <a:cubicBezTo>
                    <a:pt x="162" y="80"/>
                    <a:pt x="162" y="80"/>
                    <a:pt x="162" y="80"/>
                  </a:cubicBezTo>
                  <a:cubicBezTo>
                    <a:pt x="185" y="81"/>
                    <a:pt x="197" y="86"/>
                    <a:pt x="184" y="117"/>
                  </a:cubicBezTo>
                  <a:cubicBezTo>
                    <a:pt x="181" y="117"/>
                    <a:pt x="178" y="116"/>
                    <a:pt x="175" y="115"/>
                  </a:cubicBezTo>
                  <a:cubicBezTo>
                    <a:pt x="173" y="126"/>
                    <a:pt x="173" y="126"/>
                    <a:pt x="173" y="126"/>
                  </a:cubicBezTo>
                  <a:cubicBezTo>
                    <a:pt x="175" y="126"/>
                    <a:pt x="178" y="127"/>
                    <a:pt x="180" y="127"/>
                  </a:cubicBezTo>
                  <a:cubicBezTo>
                    <a:pt x="143" y="205"/>
                    <a:pt x="143" y="205"/>
                    <a:pt x="143" y="205"/>
                  </a:cubicBezTo>
                  <a:cubicBezTo>
                    <a:pt x="11" y="205"/>
                    <a:pt x="11" y="205"/>
                    <a:pt x="11" y="205"/>
                  </a:cubicBezTo>
                  <a:cubicBezTo>
                    <a:pt x="16" y="153"/>
                    <a:pt x="40" y="106"/>
                    <a:pt x="77" y="71"/>
                  </a:cubicBezTo>
                  <a:close/>
                  <a:moveTo>
                    <a:pt x="11" y="216"/>
                  </a:moveTo>
                  <a:cubicBezTo>
                    <a:pt x="138" y="216"/>
                    <a:pt x="138" y="216"/>
                    <a:pt x="138" y="216"/>
                  </a:cubicBezTo>
                  <a:cubicBezTo>
                    <a:pt x="115" y="266"/>
                    <a:pt x="115" y="266"/>
                    <a:pt x="115" y="266"/>
                  </a:cubicBezTo>
                  <a:cubicBezTo>
                    <a:pt x="83" y="334"/>
                    <a:pt x="83" y="334"/>
                    <a:pt x="83" y="334"/>
                  </a:cubicBezTo>
                  <a:cubicBezTo>
                    <a:pt x="77" y="344"/>
                    <a:pt x="69" y="348"/>
                    <a:pt x="51" y="351"/>
                  </a:cubicBezTo>
                  <a:cubicBezTo>
                    <a:pt x="25" y="316"/>
                    <a:pt x="10" y="272"/>
                    <a:pt x="10" y="226"/>
                  </a:cubicBezTo>
                  <a:cubicBezTo>
                    <a:pt x="10" y="223"/>
                    <a:pt x="11" y="219"/>
                    <a:pt x="11" y="216"/>
                  </a:cubicBezTo>
                  <a:close/>
                  <a:moveTo>
                    <a:pt x="234" y="440"/>
                  </a:moveTo>
                  <a:cubicBezTo>
                    <a:pt x="229" y="432"/>
                    <a:pt x="229" y="432"/>
                    <a:pt x="229" y="432"/>
                  </a:cubicBezTo>
                  <a:cubicBezTo>
                    <a:pt x="223" y="435"/>
                    <a:pt x="218" y="438"/>
                    <a:pt x="212" y="440"/>
                  </a:cubicBezTo>
                  <a:cubicBezTo>
                    <a:pt x="175" y="438"/>
                    <a:pt x="141" y="426"/>
                    <a:pt x="111" y="408"/>
                  </a:cubicBezTo>
                  <a:cubicBezTo>
                    <a:pt x="128" y="370"/>
                    <a:pt x="128" y="370"/>
                    <a:pt x="128" y="370"/>
                  </a:cubicBezTo>
                  <a:cubicBezTo>
                    <a:pt x="288" y="370"/>
                    <a:pt x="288" y="370"/>
                    <a:pt x="288" y="370"/>
                  </a:cubicBezTo>
                  <a:cubicBezTo>
                    <a:pt x="286" y="373"/>
                    <a:pt x="285" y="375"/>
                    <a:pt x="282" y="379"/>
                  </a:cubicBezTo>
                  <a:cubicBezTo>
                    <a:pt x="292" y="384"/>
                    <a:pt x="292" y="384"/>
                    <a:pt x="292" y="384"/>
                  </a:cubicBezTo>
                  <a:cubicBezTo>
                    <a:pt x="294" y="380"/>
                    <a:pt x="297" y="375"/>
                    <a:pt x="299" y="370"/>
                  </a:cubicBezTo>
                  <a:cubicBezTo>
                    <a:pt x="384" y="370"/>
                    <a:pt x="384" y="370"/>
                    <a:pt x="384" y="370"/>
                  </a:cubicBezTo>
                  <a:cubicBezTo>
                    <a:pt x="347" y="411"/>
                    <a:pt x="293" y="438"/>
                    <a:pt x="234" y="440"/>
                  </a:cubicBezTo>
                  <a:close/>
                  <a:moveTo>
                    <a:pt x="393" y="359"/>
                  </a:moveTo>
                  <a:cubicBezTo>
                    <a:pt x="294" y="359"/>
                    <a:pt x="294" y="359"/>
                    <a:pt x="294" y="359"/>
                  </a:cubicBezTo>
                  <a:cubicBezTo>
                    <a:pt x="307" y="344"/>
                    <a:pt x="337" y="302"/>
                    <a:pt x="343" y="293"/>
                  </a:cubicBezTo>
                  <a:cubicBezTo>
                    <a:pt x="329" y="291"/>
                    <a:pt x="329" y="291"/>
                    <a:pt x="329" y="291"/>
                  </a:cubicBezTo>
                  <a:cubicBezTo>
                    <a:pt x="311" y="310"/>
                    <a:pt x="293" y="324"/>
                    <a:pt x="280" y="333"/>
                  </a:cubicBezTo>
                  <a:cubicBezTo>
                    <a:pt x="262" y="344"/>
                    <a:pt x="239" y="349"/>
                    <a:pt x="202" y="349"/>
                  </a:cubicBezTo>
                  <a:cubicBezTo>
                    <a:pt x="174" y="349"/>
                    <a:pt x="158" y="348"/>
                    <a:pt x="149" y="343"/>
                  </a:cubicBezTo>
                  <a:cubicBezTo>
                    <a:pt x="145" y="341"/>
                    <a:pt x="146" y="333"/>
                    <a:pt x="151" y="323"/>
                  </a:cubicBezTo>
                  <a:cubicBezTo>
                    <a:pt x="200" y="216"/>
                    <a:pt x="200" y="216"/>
                    <a:pt x="200" y="216"/>
                  </a:cubicBezTo>
                  <a:cubicBezTo>
                    <a:pt x="268" y="216"/>
                    <a:pt x="268" y="216"/>
                    <a:pt x="268" y="216"/>
                  </a:cubicBezTo>
                  <a:cubicBezTo>
                    <a:pt x="295" y="218"/>
                    <a:pt x="297" y="224"/>
                    <a:pt x="292" y="250"/>
                  </a:cubicBezTo>
                  <a:cubicBezTo>
                    <a:pt x="307" y="250"/>
                    <a:pt x="307" y="250"/>
                    <a:pt x="307" y="250"/>
                  </a:cubicBezTo>
                  <a:cubicBezTo>
                    <a:pt x="323" y="216"/>
                    <a:pt x="323" y="216"/>
                    <a:pt x="323" y="216"/>
                  </a:cubicBezTo>
                  <a:cubicBezTo>
                    <a:pt x="440" y="216"/>
                    <a:pt x="440" y="216"/>
                    <a:pt x="440" y="216"/>
                  </a:cubicBezTo>
                  <a:cubicBezTo>
                    <a:pt x="440" y="219"/>
                    <a:pt x="440" y="223"/>
                    <a:pt x="440" y="226"/>
                  </a:cubicBezTo>
                  <a:cubicBezTo>
                    <a:pt x="440" y="276"/>
                    <a:pt x="422" y="323"/>
                    <a:pt x="393" y="359"/>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6" name="Freeform 31"/>
            <p:cNvSpPr>
              <a:spLocks/>
            </p:cNvSpPr>
            <p:nvPr userDrawn="1"/>
          </p:nvSpPr>
          <p:spPr bwMode="gray">
            <a:xfrm>
              <a:off x="1731" y="1512"/>
              <a:ext cx="19" cy="19"/>
            </a:xfrm>
            <a:custGeom>
              <a:avLst/>
              <a:gdLst/>
              <a:ahLst/>
              <a:cxnLst>
                <a:cxn ang="0">
                  <a:pos x="0" y="7"/>
                </a:cxn>
                <a:cxn ang="0">
                  <a:pos x="17" y="27"/>
                </a:cxn>
                <a:cxn ang="0">
                  <a:pos x="26" y="20"/>
                </a:cxn>
                <a:cxn ang="0">
                  <a:pos x="8" y="0"/>
                </a:cxn>
                <a:cxn ang="0">
                  <a:pos x="0" y="7"/>
                </a:cxn>
              </a:cxnLst>
              <a:rect l="0" t="0" r="r" b="b"/>
              <a:pathLst>
                <a:path w="26" h="27">
                  <a:moveTo>
                    <a:pt x="0" y="7"/>
                  </a:moveTo>
                  <a:cubicBezTo>
                    <a:pt x="7" y="13"/>
                    <a:pt x="12" y="20"/>
                    <a:pt x="17" y="27"/>
                  </a:cubicBezTo>
                  <a:cubicBezTo>
                    <a:pt x="26" y="20"/>
                    <a:pt x="26" y="20"/>
                    <a:pt x="26" y="20"/>
                  </a:cubicBezTo>
                  <a:cubicBezTo>
                    <a:pt x="20" y="13"/>
                    <a:pt x="14" y="6"/>
                    <a:pt x="8" y="0"/>
                  </a:cubicBezTo>
                  <a:lnTo>
                    <a:pt x="0" y="7"/>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7" name="Freeform 32"/>
            <p:cNvSpPr>
              <a:spLocks/>
            </p:cNvSpPr>
            <p:nvPr userDrawn="1"/>
          </p:nvSpPr>
          <p:spPr bwMode="gray">
            <a:xfrm>
              <a:off x="1637" y="1475"/>
              <a:ext cx="19" cy="8"/>
            </a:xfrm>
            <a:custGeom>
              <a:avLst/>
              <a:gdLst/>
              <a:ahLst/>
              <a:cxnLst>
                <a:cxn ang="0">
                  <a:pos x="16" y="10"/>
                </a:cxn>
                <a:cxn ang="0">
                  <a:pos x="26" y="11"/>
                </a:cxn>
                <a:cxn ang="0">
                  <a:pos x="27" y="0"/>
                </a:cxn>
                <a:cxn ang="0">
                  <a:pos x="16" y="0"/>
                </a:cxn>
                <a:cxn ang="0">
                  <a:pos x="0" y="1"/>
                </a:cxn>
                <a:cxn ang="0">
                  <a:pos x="0" y="11"/>
                </a:cxn>
                <a:cxn ang="0">
                  <a:pos x="16" y="10"/>
                </a:cxn>
              </a:cxnLst>
              <a:rect l="0" t="0" r="r" b="b"/>
              <a:pathLst>
                <a:path w="27" h="11">
                  <a:moveTo>
                    <a:pt x="16" y="10"/>
                  </a:moveTo>
                  <a:cubicBezTo>
                    <a:pt x="20" y="10"/>
                    <a:pt x="23" y="11"/>
                    <a:pt x="26" y="11"/>
                  </a:cubicBezTo>
                  <a:cubicBezTo>
                    <a:pt x="27" y="0"/>
                    <a:pt x="27" y="0"/>
                    <a:pt x="27" y="0"/>
                  </a:cubicBezTo>
                  <a:cubicBezTo>
                    <a:pt x="23" y="0"/>
                    <a:pt x="20" y="0"/>
                    <a:pt x="16" y="0"/>
                  </a:cubicBezTo>
                  <a:cubicBezTo>
                    <a:pt x="10" y="0"/>
                    <a:pt x="5" y="0"/>
                    <a:pt x="0" y="1"/>
                  </a:cubicBezTo>
                  <a:cubicBezTo>
                    <a:pt x="0" y="11"/>
                    <a:pt x="0" y="11"/>
                    <a:pt x="0" y="11"/>
                  </a:cubicBezTo>
                  <a:cubicBezTo>
                    <a:pt x="6" y="11"/>
                    <a:pt x="11" y="10"/>
                    <a:pt x="16" y="10"/>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8" name="Freeform 33"/>
            <p:cNvSpPr>
              <a:spLocks/>
            </p:cNvSpPr>
            <p:nvPr userDrawn="1"/>
          </p:nvSpPr>
          <p:spPr bwMode="gray">
            <a:xfrm>
              <a:off x="1601" y="1478"/>
              <a:ext cx="21" cy="13"/>
            </a:xfrm>
            <a:custGeom>
              <a:avLst/>
              <a:gdLst/>
              <a:ahLst/>
              <a:cxnLst>
                <a:cxn ang="0">
                  <a:pos x="29" y="11"/>
                </a:cxn>
                <a:cxn ang="0">
                  <a:pos x="26" y="0"/>
                </a:cxn>
                <a:cxn ang="0">
                  <a:pos x="0" y="9"/>
                </a:cxn>
                <a:cxn ang="0">
                  <a:pos x="4" y="19"/>
                </a:cxn>
                <a:cxn ang="0">
                  <a:pos x="29" y="11"/>
                </a:cxn>
              </a:cxnLst>
              <a:rect l="0" t="0" r="r" b="b"/>
              <a:pathLst>
                <a:path w="29" h="19">
                  <a:moveTo>
                    <a:pt x="29" y="11"/>
                  </a:moveTo>
                  <a:cubicBezTo>
                    <a:pt x="26" y="0"/>
                    <a:pt x="26" y="0"/>
                    <a:pt x="26" y="0"/>
                  </a:cubicBezTo>
                  <a:cubicBezTo>
                    <a:pt x="17" y="2"/>
                    <a:pt x="9" y="5"/>
                    <a:pt x="0" y="9"/>
                  </a:cubicBezTo>
                  <a:cubicBezTo>
                    <a:pt x="4" y="19"/>
                    <a:pt x="4" y="19"/>
                    <a:pt x="4" y="19"/>
                  </a:cubicBezTo>
                  <a:cubicBezTo>
                    <a:pt x="12" y="15"/>
                    <a:pt x="20" y="13"/>
                    <a:pt x="29" y="11"/>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9" name="Freeform 34"/>
            <p:cNvSpPr>
              <a:spLocks/>
            </p:cNvSpPr>
            <p:nvPr userDrawn="1"/>
          </p:nvSpPr>
          <p:spPr bwMode="gray">
            <a:xfrm>
              <a:off x="1570" y="1491"/>
              <a:ext cx="19" cy="17"/>
            </a:xfrm>
            <a:custGeom>
              <a:avLst/>
              <a:gdLst/>
              <a:ahLst/>
              <a:cxnLst>
                <a:cxn ang="0">
                  <a:pos x="7" y="24"/>
                </a:cxn>
                <a:cxn ang="0">
                  <a:pos x="28" y="10"/>
                </a:cxn>
                <a:cxn ang="0">
                  <a:pos x="23" y="0"/>
                </a:cxn>
                <a:cxn ang="0">
                  <a:pos x="0" y="16"/>
                </a:cxn>
                <a:cxn ang="0">
                  <a:pos x="7" y="24"/>
                </a:cxn>
              </a:cxnLst>
              <a:rect l="0" t="0" r="r" b="b"/>
              <a:pathLst>
                <a:path w="28" h="24">
                  <a:moveTo>
                    <a:pt x="7" y="24"/>
                  </a:moveTo>
                  <a:cubicBezTo>
                    <a:pt x="14" y="19"/>
                    <a:pt x="21" y="14"/>
                    <a:pt x="28" y="10"/>
                  </a:cubicBezTo>
                  <a:cubicBezTo>
                    <a:pt x="23" y="0"/>
                    <a:pt x="23" y="0"/>
                    <a:pt x="23" y="0"/>
                  </a:cubicBezTo>
                  <a:cubicBezTo>
                    <a:pt x="15" y="5"/>
                    <a:pt x="7" y="10"/>
                    <a:pt x="0" y="16"/>
                  </a:cubicBezTo>
                  <a:lnTo>
                    <a:pt x="7" y="24"/>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0" name="Freeform 35"/>
            <p:cNvSpPr>
              <a:spLocks/>
            </p:cNvSpPr>
            <p:nvPr userDrawn="1"/>
          </p:nvSpPr>
          <p:spPr bwMode="gray">
            <a:xfrm>
              <a:off x="1764" y="1581"/>
              <a:ext cx="9" cy="20"/>
            </a:xfrm>
            <a:custGeom>
              <a:avLst/>
              <a:gdLst/>
              <a:ahLst/>
              <a:cxnLst>
                <a:cxn ang="0">
                  <a:pos x="0" y="2"/>
                </a:cxn>
                <a:cxn ang="0">
                  <a:pos x="2" y="28"/>
                </a:cxn>
                <a:cxn ang="0">
                  <a:pos x="13" y="27"/>
                </a:cxn>
                <a:cxn ang="0">
                  <a:pos x="10" y="0"/>
                </a:cxn>
                <a:cxn ang="0">
                  <a:pos x="0" y="2"/>
                </a:cxn>
              </a:cxnLst>
              <a:rect l="0" t="0" r="r" b="b"/>
              <a:pathLst>
                <a:path w="13" h="28">
                  <a:moveTo>
                    <a:pt x="0" y="2"/>
                  </a:moveTo>
                  <a:cubicBezTo>
                    <a:pt x="1" y="10"/>
                    <a:pt x="2" y="19"/>
                    <a:pt x="2" y="28"/>
                  </a:cubicBezTo>
                  <a:cubicBezTo>
                    <a:pt x="13" y="27"/>
                    <a:pt x="13" y="27"/>
                    <a:pt x="13" y="27"/>
                  </a:cubicBezTo>
                  <a:cubicBezTo>
                    <a:pt x="13" y="18"/>
                    <a:pt x="12" y="9"/>
                    <a:pt x="10" y="0"/>
                  </a:cubicBezTo>
                  <a:lnTo>
                    <a:pt x="0" y="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1" name="Freeform 36"/>
            <p:cNvSpPr>
              <a:spLocks/>
            </p:cNvSpPr>
            <p:nvPr userDrawn="1"/>
          </p:nvSpPr>
          <p:spPr bwMode="gray">
            <a:xfrm>
              <a:off x="1726" y="1677"/>
              <a:ext cx="19" cy="18"/>
            </a:xfrm>
            <a:custGeom>
              <a:avLst/>
              <a:gdLst/>
              <a:ahLst/>
              <a:cxnLst>
                <a:cxn ang="0">
                  <a:pos x="0" y="18"/>
                </a:cxn>
                <a:cxn ang="0">
                  <a:pos x="7" y="26"/>
                </a:cxn>
                <a:cxn ang="0">
                  <a:pos x="26" y="6"/>
                </a:cxn>
                <a:cxn ang="0">
                  <a:pos x="18" y="0"/>
                </a:cxn>
                <a:cxn ang="0">
                  <a:pos x="0" y="18"/>
                </a:cxn>
              </a:cxnLst>
              <a:rect l="0" t="0" r="r" b="b"/>
              <a:pathLst>
                <a:path w="26" h="26">
                  <a:moveTo>
                    <a:pt x="0" y="18"/>
                  </a:moveTo>
                  <a:cubicBezTo>
                    <a:pt x="7" y="26"/>
                    <a:pt x="7" y="26"/>
                    <a:pt x="7" y="26"/>
                  </a:cubicBezTo>
                  <a:cubicBezTo>
                    <a:pt x="14" y="20"/>
                    <a:pt x="20" y="13"/>
                    <a:pt x="26" y="6"/>
                  </a:cubicBezTo>
                  <a:cubicBezTo>
                    <a:pt x="18" y="0"/>
                    <a:pt x="18" y="0"/>
                    <a:pt x="18" y="0"/>
                  </a:cubicBezTo>
                  <a:cubicBezTo>
                    <a:pt x="13" y="6"/>
                    <a:pt x="7" y="12"/>
                    <a:pt x="0"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grpSp>
      <p:sp>
        <p:nvSpPr>
          <p:cNvPr id="52" name="Footer Placeholder 4"/>
          <p:cNvSpPr txBox="1">
            <a:spLocks/>
          </p:cNvSpPr>
          <p:nvPr userDrawn="1"/>
        </p:nvSpPr>
        <p:spPr>
          <a:xfrm>
            <a:off x="11582400" y="6457950"/>
            <a:ext cx="609600" cy="381000"/>
          </a:xfrm>
          <a:prstGeom prst="rect">
            <a:avLst/>
          </a:prstGeom>
        </p:spPr>
        <p:txBody>
          <a:bodyPr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defRPr/>
            </a:pPr>
            <a:fld id="{A531191A-576B-4DAF-AE97-9E7EBE0E42DA}" type="slidenum">
              <a:rPr lang="en-US" sz="800" smtClean="0">
                <a:solidFill>
                  <a:schemeClr val="tx1">
                    <a:lumMod val="75000"/>
                    <a:lumOff val="25000"/>
                  </a:schemeClr>
                </a:solidFill>
                <a:latin typeface="+mj-lt"/>
              </a:rPr>
              <a:pPr>
                <a:defRPr/>
              </a:pPr>
              <a:t>‹#›</a:t>
            </a:fld>
            <a:endParaRPr lang="en-US" sz="800" dirty="0">
              <a:solidFill>
                <a:schemeClr val="tx1">
                  <a:lumMod val="75000"/>
                  <a:lumOff val="25000"/>
                </a:schemeClr>
              </a:solidFill>
              <a:latin typeface="+mj-lt"/>
            </a:endParaRPr>
          </a:p>
        </p:txBody>
      </p:sp>
      <p:sp>
        <p:nvSpPr>
          <p:cNvPr id="53" name="Title 1"/>
          <p:cNvSpPr>
            <a:spLocks noGrp="1"/>
          </p:cNvSpPr>
          <p:nvPr>
            <p:ph type="ctrTitle"/>
          </p:nvPr>
        </p:nvSpPr>
        <p:spPr bwMode="white">
          <a:xfrm>
            <a:off x="3289301" y="3352800"/>
            <a:ext cx="7450667" cy="812800"/>
          </a:xfrm>
        </p:spPr>
        <p:txBody>
          <a:bodyPr>
            <a:noAutofit/>
          </a:bodyPr>
          <a:lstStyle>
            <a:lvl1pPr algn="l">
              <a:lnSpc>
                <a:spcPct val="95000"/>
              </a:lnSpc>
              <a:defRPr sz="2500" baseline="0">
                <a:solidFill>
                  <a:schemeClr val="bg1"/>
                </a:solidFill>
              </a:defRPr>
            </a:lvl1pPr>
          </a:lstStyle>
          <a:p>
            <a:r>
              <a:rPr lang="en-US" smtClean="0"/>
              <a:t>Click to edit Master title style</a:t>
            </a:r>
            <a:endParaRPr lang="en-US" dirty="0"/>
          </a:p>
        </p:txBody>
      </p:sp>
      <p:sp>
        <p:nvSpPr>
          <p:cNvPr id="54" name="Subtitle 2"/>
          <p:cNvSpPr>
            <a:spLocks noGrp="1"/>
          </p:cNvSpPr>
          <p:nvPr>
            <p:ph type="subTitle" idx="1"/>
          </p:nvPr>
        </p:nvSpPr>
        <p:spPr bwMode="white">
          <a:xfrm>
            <a:off x="3289299" y="4171950"/>
            <a:ext cx="7450668" cy="400050"/>
          </a:xfrm>
        </p:spPr>
        <p:txBody>
          <a:bodyPr/>
          <a:lstStyle>
            <a:lvl1pPr marL="0" indent="0" algn="l">
              <a:buNone/>
              <a:defRPr sz="18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55" name="Text Placeholder 54"/>
          <p:cNvSpPr>
            <a:spLocks noGrp="1"/>
          </p:cNvSpPr>
          <p:nvPr>
            <p:ph type="body" sz="quarter" idx="13"/>
          </p:nvPr>
        </p:nvSpPr>
        <p:spPr bwMode="white">
          <a:xfrm>
            <a:off x="3289300" y="4833938"/>
            <a:ext cx="7450667" cy="1033462"/>
          </a:xfrm>
        </p:spPr>
        <p:txBody>
          <a:bodyPr/>
          <a:lstStyle>
            <a:lvl1pPr marL="0" indent="0" algn="l" defTabSz="914400" rtl="0" eaLnBrk="1" latinLnBrk="0" hangingPunct="1">
              <a:lnSpc>
                <a:spcPct val="90000"/>
              </a:lnSpc>
              <a:spcBef>
                <a:spcPct val="20000"/>
              </a:spcBef>
              <a:buClr>
                <a:schemeClr val="accent4"/>
              </a:buClr>
              <a:buFont typeface="Arial" pitchFamily="34" charset="0"/>
              <a:buNone/>
              <a:defRPr kumimoji="0" lang="en-US" sz="1600" b="0" i="0" u="none" strike="noStrike" kern="1200" cap="none" spc="0" normalizeH="0" baseline="0" noProof="0" dirty="0" smtClean="0">
                <a:ln>
                  <a:noFill/>
                </a:ln>
                <a:solidFill>
                  <a:schemeClr val="bg1"/>
                </a:solidFill>
                <a:effectLst/>
                <a:uLnTx/>
                <a:uFillTx/>
                <a:latin typeface="+mn-lt"/>
                <a:ea typeface="+mn-ea"/>
                <a:cs typeface="+mn-cs"/>
              </a:defRPr>
            </a:lvl1pPr>
            <a:lvl2pPr marL="0" indent="0" algn="l" defTabSz="914400"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2pPr>
            <a:lvl3pPr marL="0" indent="0" algn="l" defTabSz="914400"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3pPr>
            <a:lvl4pPr marL="0" indent="0" algn="l" defTabSz="914400"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4pPr>
            <a:lvl5pPr marL="0" indent="0" algn="l" defTabSz="914400"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5pPr>
          </a:lstStyle>
          <a:p>
            <a:pPr lvl="0"/>
            <a:r>
              <a:rPr lang="en-US" smtClean="0"/>
              <a:t>Click to edit Master text styles</a:t>
            </a:r>
          </a:p>
        </p:txBody>
      </p:sp>
      <p:sp>
        <p:nvSpPr>
          <p:cNvPr id="56" name="Date Placeholder 3"/>
          <p:cNvSpPr>
            <a:spLocks noGrp="1"/>
          </p:cNvSpPr>
          <p:nvPr>
            <p:ph type="dt" sz="half" idx="14"/>
          </p:nvPr>
        </p:nvSpPr>
        <p:spPr>
          <a:xfrm>
            <a:off x="4673600" y="6569076"/>
            <a:ext cx="2844800" cy="269875"/>
          </a:xfrm>
          <a:prstGeom prst="rect">
            <a:avLst/>
          </a:prstGeom>
        </p:spPr>
        <p:txBody>
          <a:bodyPr/>
          <a:lstStyle>
            <a:lvl1pPr algn="ctr">
              <a:defRPr smtClean="0"/>
            </a:lvl1pPr>
          </a:lstStyle>
          <a:p>
            <a:pPr>
              <a:defRPr/>
            </a:pPr>
            <a:fld id="{18A82B4F-9F93-4325-9B63-21192EA0C5A5}" type="datetime1">
              <a:rPr lang="en-US"/>
              <a:pPr>
                <a:defRPr/>
              </a:pPr>
              <a:t>4/26/2022</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Layout">
    <p:spTree>
      <p:nvGrpSpPr>
        <p:cNvPr id="1" name=""/>
        <p:cNvGrpSpPr/>
        <p:nvPr/>
      </p:nvGrpSpPr>
      <p:grpSpPr>
        <a:xfrm>
          <a:off x="0" y="0"/>
          <a:ext cx="0" cy="0"/>
          <a:chOff x="0" y="0"/>
          <a:chExt cx="0" cy="0"/>
        </a:xfrm>
      </p:grpSpPr>
      <p:pic>
        <p:nvPicPr>
          <p:cNvPr id="18" name="Picture 17" descr="white_arc.png"/>
          <p:cNvPicPr>
            <a:picLocks noChangeAspect="1"/>
          </p:cNvPicPr>
          <p:nvPr userDrawn="1"/>
        </p:nvPicPr>
        <p:blipFill>
          <a:blip r:embed="rId2" cstate="print"/>
          <a:srcRect b="54727"/>
          <a:stretch>
            <a:fillRect/>
          </a:stretch>
        </p:blipFill>
        <p:spPr>
          <a:xfrm>
            <a:off x="0" y="5918579"/>
            <a:ext cx="12192000" cy="485396"/>
          </a:xfrm>
          <a:prstGeom prst="rect">
            <a:avLst/>
          </a:prstGeom>
          <a:noFill/>
        </p:spPr>
      </p:pic>
      <p:pic>
        <p:nvPicPr>
          <p:cNvPr id="19" name="Picture 18" descr="white_arrows.png"/>
          <p:cNvPicPr>
            <a:picLocks noChangeAspect="1"/>
          </p:cNvPicPr>
          <p:nvPr userDrawn="1"/>
        </p:nvPicPr>
        <p:blipFill>
          <a:blip r:embed="rId3" cstate="print"/>
          <a:srcRect b="6461"/>
          <a:stretch>
            <a:fillRect/>
          </a:stretch>
        </p:blipFill>
        <p:spPr>
          <a:xfrm>
            <a:off x="8901895" y="5296579"/>
            <a:ext cx="2047611" cy="1075453"/>
          </a:xfrm>
          <a:prstGeom prst="rect">
            <a:avLst/>
          </a:prstGeom>
          <a:noFill/>
        </p:spPr>
      </p:pic>
      <p:sp>
        <p:nvSpPr>
          <p:cNvPr id="9" name="Rectangle 8"/>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latin typeface="Franklin Gothic Book" pitchFamily="34" charset="0"/>
            </a:endParaRPr>
          </a:p>
        </p:txBody>
      </p:sp>
      <p:grpSp>
        <p:nvGrpSpPr>
          <p:cNvPr id="10" name="Group 44"/>
          <p:cNvGrpSpPr>
            <a:grpSpLocks/>
          </p:cNvGrpSpPr>
          <p:nvPr userDrawn="1"/>
        </p:nvGrpSpPr>
        <p:grpSpPr bwMode="auto">
          <a:xfrm>
            <a:off x="0" y="5497514"/>
            <a:ext cx="12192000" cy="1374775"/>
            <a:chOff x="0" y="5497116"/>
            <a:chExt cx="9144000" cy="1375874"/>
          </a:xfrm>
        </p:grpSpPr>
        <p:sp>
          <p:nvSpPr>
            <p:cNvPr id="11" name="Freeform 10"/>
            <p:cNvSpPr>
              <a:spLocks/>
            </p:cNvSpPr>
            <p:nvPr userDrawn="1"/>
          </p:nvSpPr>
          <p:spPr bwMode="white">
            <a:xfrm>
              <a:off x="0" y="6165987"/>
              <a:ext cx="9144000" cy="707003"/>
            </a:xfrm>
            <a:custGeom>
              <a:avLst/>
              <a:gdLst/>
              <a:ahLst/>
              <a:cxnLst>
                <a:cxn ang="0">
                  <a:pos x="0" y="197"/>
                </a:cxn>
                <a:cxn ang="0">
                  <a:pos x="2560" y="197"/>
                </a:cxn>
                <a:cxn ang="0">
                  <a:pos x="2560" y="0"/>
                </a:cxn>
                <a:cxn ang="0">
                  <a:pos x="1318" y="108"/>
                </a:cxn>
                <a:cxn ang="0">
                  <a:pos x="0" y="70"/>
                </a:cxn>
                <a:cxn ang="0">
                  <a:pos x="0" y="197"/>
                </a:cxn>
              </a:cxnLst>
              <a:rect l="0" t="0" r="r" b="b"/>
              <a:pathLst>
                <a:path w="2560" h="197">
                  <a:moveTo>
                    <a:pt x="0" y="197"/>
                  </a:moveTo>
                  <a:cubicBezTo>
                    <a:pt x="2560" y="197"/>
                    <a:pt x="2560" y="197"/>
                    <a:pt x="2560" y="197"/>
                  </a:cubicBezTo>
                  <a:cubicBezTo>
                    <a:pt x="2560" y="0"/>
                    <a:pt x="2560" y="0"/>
                    <a:pt x="2560" y="0"/>
                  </a:cubicBezTo>
                  <a:cubicBezTo>
                    <a:pt x="2313" y="61"/>
                    <a:pt x="1733" y="102"/>
                    <a:pt x="1318" y="108"/>
                  </a:cubicBezTo>
                  <a:cubicBezTo>
                    <a:pt x="759" y="116"/>
                    <a:pt x="253" y="84"/>
                    <a:pt x="0" y="70"/>
                  </a:cubicBezTo>
                  <a:lnTo>
                    <a:pt x="0" y="197"/>
                  </a:lnTo>
                  <a:close/>
                </a:path>
              </a:pathLst>
            </a:custGeom>
            <a:solidFill>
              <a:schemeClr val="bg1"/>
            </a:solidFill>
            <a:ln w="9525">
              <a:noFill/>
              <a:round/>
              <a:headEnd/>
              <a:tailEnd/>
            </a:ln>
          </p:spPr>
          <p:txBody>
            <a:bodyPr/>
            <a:lstStyle/>
            <a:p>
              <a:pPr fontAlgn="auto">
                <a:spcBef>
                  <a:spcPts val="0"/>
                </a:spcBef>
                <a:spcAft>
                  <a:spcPts val="0"/>
                </a:spcAft>
                <a:defRPr/>
              </a:pPr>
              <a:endParaRPr lang="en-US" sz="1600">
                <a:latin typeface="+mn-lt"/>
              </a:endParaRPr>
            </a:p>
          </p:txBody>
        </p:sp>
        <p:grpSp>
          <p:nvGrpSpPr>
            <p:cNvPr id="12" name="Group 8"/>
            <p:cNvGrpSpPr>
              <a:grpSpLocks noChangeAspect="1"/>
            </p:cNvGrpSpPr>
            <p:nvPr userDrawn="1"/>
          </p:nvGrpSpPr>
          <p:grpSpPr bwMode="white">
            <a:xfrm>
              <a:off x="7209614" y="5497116"/>
              <a:ext cx="1374905" cy="1027509"/>
              <a:chOff x="5198" y="2352"/>
              <a:chExt cx="562" cy="420"/>
            </a:xfrm>
            <a:solidFill>
              <a:schemeClr val="bg1"/>
            </a:solidFill>
          </p:grpSpPr>
          <p:sp>
            <p:nvSpPr>
              <p:cNvPr id="13" name="Freeform 9"/>
              <p:cNvSpPr>
                <a:spLocks/>
              </p:cNvSpPr>
              <p:nvPr/>
            </p:nvSpPr>
            <p:spPr bwMode="white">
              <a:xfrm>
                <a:off x="5471" y="2352"/>
                <a:ext cx="289" cy="420"/>
              </a:xfrm>
              <a:custGeom>
                <a:avLst/>
                <a:gdLst/>
                <a:ahLst/>
                <a:cxnLst>
                  <a:cxn ang="0">
                    <a:pos x="145" y="420"/>
                  </a:cxn>
                  <a:cxn ang="0">
                    <a:pos x="0" y="420"/>
                  </a:cxn>
                  <a:cxn ang="0">
                    <a:pos x="144" y="210"/>
                  </a:cxn>
                  <a:cxn ang="0">
                    <a:pos x="0" y="0"/>
                  </a:cxn>
                  <a:cxn ang="0">
                    <a:pos x="145" y="0"/>
                  </a:cxn>
                  <a:cxn ang="0">
                    <a:pos x="289" y="210"/>
                  </a:cxn>
                  <a:cxn ang="0">
                    <a:pos x="145" y="420"/>
                  </a:cxn>
                </a:cxnLst>
                <a:rect l="0" t="0" r="r" b="b"/>
                <a:pathLst>
                  <a:path w="289" h="420">
                    <a:moveTo>
                      <a:pt x="145" y="420"/>
                    </a:moveTo>
                    <a:lnTo>
                      <a:pt x="0" y="420"/>
                    </a:lnTo>
                    <a:lnTo>
                      <a:pt x="144" y="210"/>
                    </a:lnTo>
                    <a:lnTo>
                      <a:pt x="0" y="0"/>
                    </a:lnTo>
                    <a:lnTo>
                      <a:pt x="145" y="0"/>
                    </a:lnTo>
                    <a:lnTo>
                      <a:pt x="289" y="210"/>
                    </a:lnTo>
                    <a:lnTo>
                      <a:pt x="145" y="420"/>
                    </a:lnTo>
                    <a:close/>
                  </a:path>
                </a:pathLst>
              </a:custGeom>
              <a:grpFill/>
              <a:ln w="9525">
                <a:noFill/>
                <a:round/>
                <a:headEnd/>
                <a:tailEnd/>
              </a:ln>
            </p:spPr>
            <p:txBody>
              <a:bodyPr/>
              <a:lstStyle/>
              <a:p>
                <a:pPr fontAlgn="auto">
                  <a:spcBef>
                    <a:spcPts val="0"/>
                  </a:spcBef>
                  <a:spcAft>
                    <a:spcPts val="0"/>
                  </a:spcAft>
                  <a:defRPr/>
                </a:pPr>
                <a:endParaRPr lang="en-US" sz="1600">
                  <a:latin typeface="+mn-lt"/>
                </a:endParaRPr>
              </a:p>
            </p:txBody>
          </p:sp>
          <p:sp>
            <p:nvSpPr>
              <p:cNvPr id="14" name="Freeform 10"/>
              <p:cNvSpPr>
                <a:spLocks/>
              </p:cNvSpPr>
              <p:nvPr/>
            </p:nvSpPr>
            <p:spPr bwMode="white">
              <a:xfrm>
                <a:off x="5198" y="2352"/>
                <a:ext cx="289" cy="420"/>
              </a:xfrm>
              <a:custGeom>
                <a:avLst/>
                <a:gdLst/>
                <a:ahLst/>
                <a:cxnLst>
                  <a:cxn ang="0">
                    <a:pos x="145" y="420"/>
                  </a:cxn>
                  <a:cxn ang="0">
                    <a:pos x="0" y="420"/>
                  </a:cxn>
                  <a:cxn ang="0">
                    <a:pos x="144" y="210"/>
                  </a:cxn>
                  <a:cxn ang="0">
                    <a:pos x="0" y="0"/>
                  </a:cxn>
                  <a:cxn ang="0">
                    <a:pos x="145" y="0"/>
                  </a:cxn>
                  <a:cxn ang="0">
                    <a:pos x="289" y="210"/>
                  </a:cxn>
                  <a:cxn ang="0">
                    <a:pos x="145" y="420"/>
                  </a:cxn>
                </a:cxnLst>
                <a:rect l="0" t="0" r="r" b="b"/>
                <a:pathLst>
                  <a:path w="289" h="420">
                    <a:moveTo>
                      <a:pt x="145" y="420"/>
                    </a:moveTo>
                    <a:lnTo>
                      <a:pt x="0" y="420"/>
                    </a:lnTo>
                    <a:lnTo>
                      <a:pt x="144" y="210"/>
                    </a:lnTo>
                    <a:lnTo>
                      <a:pt x="0" y="0"/>
                    </a:lnTo>
                    <a:lnTo>
                      <a:pt x="145" y="0"/>
                    </a:lnTo>
                    <a:lnTo>
                      <a:pt x="289" y="210"/>
                    </a:lnTo>
                    <a:lnTo>
                      <a:pt x="145" y="420"/>
                    </a:lnTo>
                    <a:close/>
                  </a:path>
                </a:pathLst>
              </a:custGeom>
              <a:grpFill/>
              <a:ln w="9525">
                <a:noFill/>
                <a:round/>
                <a:headEnd/>
                <a:tailEnd/>
              </a:ln>
            </p:spPr>
            <p:txBody>
              <a:bodyPr/>
              <a:lstStyle/>
              <a:p>
                <a:pPr fontAlgn="auto">
                  <a:spcBef>
                    <a:spcPts val="0"/>
                  </a:spcBef>
                  <a:spcAft>
                    <a:spcPts val="0"/>
                  </a:spcAft>
                  <a:defRPr/>
                </a:pPr>
                <a:endParaRPr lang="en-US" sz="1600">
                  <a:latin typeface="+mn-lt"/>
                </a:endParaRPr>
              </a:p>
            </p:txBody>
          </p:sp>
        </p:grpSp>
      </p:grpSp>
      <p:pic>
        <p:nvPicPr>
          <p:cNvPr id="15" name="Picture 6" descr="http://esidepartments/sites/DEP169/Documents/Data%20Classification/12-1272%20Security%20Policy%20Classification%20Confidential.png"/>
          <p:cNvPicPr>
            <a:picLocks noChangeAspect="1" noChangeArrowheads="1"/>
          </p:cNvPicPr>
          <p:nvPr userDrawn="1"/>
        </p:nvPicPr>
        <p:blipFill>
          <a:blip r:embed="rId4" cstate="print"/>
          <a:srcRect/>
          <a:stretch>
            <a:fillRect/>
          </a:stretch>
        </p:blipFill>
        <p:spPr bwMode="auto">
          <a:xfrm>
            <a:off x="127000" y="6537325"/>
            <a:ext cx="355600" cy="247650"/>
          </a:xfrm>
          <a:prstGeom prst="rect">
            <a:avLst/>
          </a:prstGeom>
          <a:noFill/>
          <a:ln w="9525">
            <a:noFill/>
            <a:miter lim="800000"/>
            <a:headEnd/>
            <a:tailEnd/>
          </a:ln>
        </p:spPr>
      </p:pic>
      <p:sp>
        <p:nvSpPr>
          <p:cNvPr id="16" name="TextBox 15"/>
          <p:cNvSpPr txBox="1"/>
          <p:nvPr userDrawn="1"/>
        </p:nvSpPr>
        <p:spPr>
          <a:xfrm>
            <a:off x="609600" y="6567488"/>
            <a:ext cx="4470400" cy="290512"/>
          </a:xfrm>
          <a:prstGeom prst="rect">
            <a:avLst/>
          </a:prstGeom>
          <a:noFill/>
        </p:spPr>
        <p:txBody>
          <a:bodyPr lIns="0" tIns="0" rIns="0" bIns="0"/>
          <a:lstStyle/>
          <a:p>
            <a:pPr fontAlgn="auto">
              <a:spcBef>
                <a:spcPts val="0"/>
              </a:spcBef>
              <a:spcAft>
                <a:spcPts val="0"/>
              </a:spcAft>
              <a:defRPr/>
            </a:pPr>
            <a:r>
              <a:rPr lang="en-US" sz="800" dirty="0">
                <a:solidFill>
                  <a:schemeClr val="tx1">
                    <a:lumMod val="50000"/>
                    <a:lumOff val="50000"/>
                  </a:schemeClr>
                </a:solidFill>
                <a:latin typeface="+mj-lt"/>
              </a:rPr>
              <a:t>Confidential and Proprietary Information</a:t>
            </a:r>
            <a:endParaRPr lang="en-US" sz="800" b="1" dirty="0">
              <a:solidFill>
                <a:schemeClr val="tx1">
                  <a:lumMod val="50000"/>
                  <a:lumOff val="50000"/>
                </a:schemeClr>
              </a:solidFill>
              <a:latin typeface="+mj-lt"/>
            </a:endParaRPr>
          </a:p>
          <a:p>
            <a:pPr fontAlgn="auto">
              <a:spcBef>
                <a:spcPts val="0"/>
              </a:spcBef>
              <a:spcAft>
                <a:spcPts val="0"/>
              </a:spcAft>
              <a:defRPr/>
            </a:pPr>
            <a:r>
              <a:rPr lang="en-US" sz="700" dirty="0">
                <a:solidFill>
                  <a:schemeClr val="tx1">
                    <a:lumMod val="50000"/>
                    <a:lumOff val="50000"/>
                  </a:schemeClr>
                </a:solidFill>
                <a:latin typeface="+mn-lt"/>
              </a:rPr>
              <a:t>© 2014 Express Scripts Holding Company. All Rights Reserved.</a:t>
            </a:r>
          </a:p>
        </p:txBody>
      </p:sp>
      <p:sp>
        <p:nvSpPr>
          <p:cNvPr id="46" name="Footer Placeholder 4"/>
          <p:cNvSpPr txBox="1">
            <a:spLocks/>
          </p:cNvSpPr>
          <p:nvPr userDrawn="1"/>
        </p:nvSpPr>
        <p:spPr>
          <a:xfrm>
            <a:off x="11582400" y="6457950"/>
            <a:ext cx="609600" cy="381000"/>
          </a:xfrm>
          <a:prstGeom prst="rect">
            <a:avLst/>
          </a:prstGeom>
        </p:spPr>
        <p:txBody>
          <a:bodyPr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defRPr/>
            </a:pPr>
            <a:fld id="{9EDB1A91-5796-4622-8125-1D0F926031E0}" type="slidenum">
              <a:rPr lang="en-US" sz="800" smtClean="0">
                <a:solidFill>
                  <a:schemeClr val="tx1">
                    <a:lumMod val="75000"/>
                    <a:lumOff val="25000"/>
                  </a:schemeClr>
                </a:solidFill>
                <a:latin typeface="+mj-lt"/>
              </a:rPr>
              <a:pPr>
                <a:defRPr/>
              </a:pPr>
              <a:t>‹#›</a:t>
            </a:fld>
            <a:endParaRPr lang="en-US" sz="800" dirty="0">
              <a:solidFill>
                <a:schemeClr val="tx1">
                  <a:lumMod val="75000"/>
                  <a:lumOff val="25000"/>
                </a:schemeClr>
              </a:solidFill>
              <a:latin typeface="+mj-lt"/>
            </a:endParaRPr>
          </a:p>
        </p:txBody>
      </p:sp>
      <p:sp>
        <p:nvSpPr>
          <p:cNvPr id="47" name="Title 1"/>
          <p:cNvSpPr>
            <a:spLocks noGrp="1"/>
          </p:cNvSpPr>
          <p:nvPr>
            <p:ph type="ctrTitle"/>
          </p:nvPr>
        </p:nvSpPr>
        <p:spPr bwMode="black">
          <a:xfrm>
            <a:off x="3289301" y="3276600"/>
            <a:ext cx="7450667" cy="812800"/>
          </a:xfrm>
        </p:spPr>
        <p:txBody>
          <a:bodyPr>
            <a:noAutofit/>
          </a:bodyPr>
          <a:lstStyle>
            <a:lvl1pPr algn="l">
              <a:lnSpc>
                <a:spcPct val="95000"/>
              </a:lnSpc>
              <a:defRPr sz="2500" baseline="0">
                <a:solidFill>
                  <a:schemeClr val="bg1"/>
                </a:solidFill>
              </a:defRPr>
            </a:lvl1pPr>
          </a:lstStyle>
          <a:p>
            <a:r>
              <a:rPr lang="en-US" smtClean="0"/>
              <a:t>Click to edit Master title style</a:t>
            </a:r>
            <a:endParaRPr lang="en-US" dirty="0"/>
          </a:p>
        </p:txBody>
      </p:sp>
      <p:sp>
        <p:nvSpPr>
          <p:cNvPr id="48" name="Subtitle 2"/>
          <p:cNvSpPr>
            <a:spLocks noGrp="1"/>
          </p:cNvSpPr>
          <p:nvPr>
            <p:ph type="subTitle" idx="1"/>
          </p:nvPr>
        </p:nvSpPr>
        <p:spPr bwMode="black">
          <a:xfrm>
            <a:off x="3289299" y="4095750"/>
            <a:ext cx="7450668" cy="400050"/>
          </a:xfrm>
        </p:spPr>
        <p:txBody>
          <a:bodyPr/>
          <a:lstStyle>
            <a:lvl1pPr marL="0" indent="0" algn="l">
              <a:buNone/>
              <a:defRPr sz="18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9" name="Date Placeholder 3"/>
          <p:cNvSpPr>
            <a:spLocks noGrp="1"/>
          </p:cNvSpPr>
          <p:nvPr>
            <p:ph type="dt" sz="half" idx="14"/>
          </p:nvPr>
        </p:nvSpPr>
        <p:spPr>
          <a:xfrm>
            <a:off x="4673600" y="6569076"/>
            <a:ext cx="2844800" cy="269875"/>
          </a:xfrm>
          <a:prstGeom prst="rect">
            <a:avLst/>
          </a:prstGeom>
        </p:spPr>
        <p:txBody>
          <a:bodyPr/>
          <a:lstStyle>
            <a:lvl1pPr algn="ctr">
              <a:defRPr smtClean="0"/>
            </a:lvl1pPr>
          </a:lstStyle>
          <a:p>
            <a:pPr>
              <a:defRPr/>
            </a:pPr>
            <a:fld id="{D9470FA9-46FF-44FB-BE46-0C5523709CE6}" type="datetime1">
              <a:rPr lang="en-US"/>
              <a:pPr>
                <a:defRPr/>
              </a:pPr>
              <a:t>4/26/2022</a:t>
            </a:fld>
            <a:endParaRPr lang="en-US"/>
          </a:p>
        </p:txBody>
      </p:sp>
      <p:grpSp>
        <p:nvGrpSpPr>
          <p:cNvPr id="50" name="Group 13"/>
          <p:cNvGrpSpPr>
            <a:grpSpLocks noChangeAspect="1"/>
          </p:cNvGrpSpPr>
          <p:nvPr userDrawn="1"/>
        </p:nvGrpSpPr>
        <p:grpSpPr bwMode="auto">
          <a:xfrm>
            <a:off x="3280835" y="5495545"/>
            <a:ext cx="2243328" cy="382005"/>
            <a:chOff x="1550" y="1396"/>
            <a:chExt cx="1405" cy="319"/>
          </a:xfrm>
        </p:grpSpPr>
        <p:sp>
          <p:nvSpPr>
            <p:cNvPr id="51" name="Oval 14"/>
            <p:cNvSpPr>
              <a:spLocks noChangeArrowheads="1"/>
            </p:cNvSpPr>
            <p:nvPr userDrawn="1"/>
          </p:nvSpPr>
          <p:spPr bwMode="gray">
            <a:xfrm>
              <a:off x="1556" y="1402"/>
              <a:ext cx="305" cy="307"/>
            </a:xfrm>
            <a:prstGeom prst="ellipse">
              <a:avLst/>
            </a:prstGeom>
            <a:solidFill>
              <a:schemeClr val="accent1"/>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2" name="Freeform 15"/>
            <p:cNvSpPr>
              <a:spLocks/>
            </p:cNvSpPr>
            <p:nvPr userDrawn="1"/>
          </p:nvSpPr>
          <p:spPr bwMode="gray">
            <a:xfrm>
              <a:off x="1915" y="1510"/>
              <a:ext cx="40" cy="72"/>
            </a:xfrm>
            <a:custGeom>
              <a:avLst/>
              <a:gdLst/>
              <a:ahLst/>
              <a:cxnLst>
                <a:cxn ang="0">
                  <a:pos x="0" y="72"/>
                </a:cxn>
                <a:cxn ang="0">
                  <a:pos x="0" y="0"/>
                </a:cxn>
                <a:cxn ang="0">
                  <a:pos x="40" y="0"/>
                </a:cxn>
                <a:cxn ang="0">
                  <a:pos x="38" y="10"/>
                </a:cxn>
                <a:cxn ang="0">
                  <a:pos x="12" y="10"/>
                </a:cxn>
                <a:cxn ang="0">
                  <a:pos x="12" y="29"/>
                </a:cxn>
                <a:cxn ang="0">
                  <a:pos x="34" y="29"/>
                </a:cxn>
                <a:cxn ang="0">
                  <a:pos x="34" y="39"/>
                </a:cxn>
                <a:cxn ang="0">
                  <a:pos x="12" y="39"/>
                </a:cxn>
                <a:cxn ang="0">
                  <a:pos x="12" y="62"/>
                </a:cxn>
                <a:cxn ang="0">
                  <a:pos x="40" y="62"/>
                </a:cxn>
                <a:cxn ang="0">
                  <a:pos x="40" y="72"/>
                </a:cxn>
                <a:cxn ang="0">
                  <a:pos x="0" y="72"/>
                </a:cxn>
              </a:cxnLst>
              <a:rect l="0" t="0" r="r" b="b"/>
              <a:pathLst>
                <a:path w="40" h="72">
                  <a:moveTo>
                    <a:pt x="0" y="72"/>
                  </a:moveTo>
                  <a:lnTo>
                    <a:pt x="0" y="0"/>
                  </a:lnTo>
                  <a:lnTo>
                    <a:pt x="40" y="0"/>
                  </a:lnTo>
                  <a:lnTo>
                    <a:pt x="38" y="10"/>
                  </a:lnTo>
                  <a:lnTo>
                    <a:pt x="12" y="10"/>
                  </a:lnTo>
                  <a:lnTo>
                    <a:pt x="12" y="29"/>
                  </a:lnTo>
                  <a:lnTo>
                    <a:pt x="34" y="29"/>
                  </a:lnTo>
                  <a:lnTo>
                    <a:pt x="34" y="39"/>
                  </a:lnTo>
                  <a:lnTo>
                    <a:pt x="12" y="39"/>
                  </a:lnTo>
                  <a:lnTo>
                    <a:pt x="12" y="62"/>
                  </a:lnTo>
                  <a:lnTo>
                    <a:pt x="40" y="62"/>
                  </a:lnTo>
                  <a:lnTo>
                    <a:pt x="40" y="72"/>
                  </a:lnTo>
                  <a:lnTo>
                    <a:pt x="0"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3" name="Freeform 16"/>
            <p:cNvSpPr>
              <a:spLocks/>
            </p:cNvSpPr>
            <p:nvPr userDrawn="1"/>
          </p:nvSpPr>
          <p:spPr bwMode="gray">
            <a:xfrm>
              <a:off x="1973" y="1510"/>
              <a:ext cx="58" cy="72"/>
            </a:xfrm>
            <a:custGeom>
              <a:avLst/>
              <a:gdLst/>
              <a:ahLst/>
              <a:cxnLst>
                <a:cxn ang="0">
                  <a:pos x="43" y="72"/>
                </a:cxn>
                <a:cxn ang="0">
                  <a:pos x="29" y="43"/>
                </a:cxn>
                <a:cxn ang="0">
                  <a:pos x="14" y="72"/>
                </a:cxn>
                <a:cxn ang="0">
                  <a:pos x="0" y="72"/>
                </a:cxn>
                <a:cxn ang="0">
                  <a:pos x="22" y="33"/>
                </a:cxn>
                <a:cxn ang="0">
                  <a:pos x="2" y="0"/>
                </a:cxn>
                <a:cxn ang="0">
                  <a:pos x="17" y="0"/>
                </a:cxn>
                <a:cxn ang="0">
                  <a:pos x="28" y="22"/>
                </a:cxn>
                <a:cxn ang="0">
                  <a:pos x="39" y="0"/>
                </a:cxn>
                <a:cxn ang="0">
                  <a:pos x="53" y="0"/>
                </a:cxn>
                <a:cxn ang="0">
                  <a:pos x="35" y="33"/>
                </a:cxn>
                <a:cxn ang="0">
                  <a:pos x="58" y="72"/>
                </a:cxn>
                <a:cxn ang="0">
                  <a:pos x="43" y="72"/>
                </a:cxn>
              </a:cxnLst>
              <a:rect l="0" t="0" r="r" b="b"/>
              <a:pathLst>
                <a:path w="58" h="72">
                  <a:moveTo>
                    <a:pt x="43" y="72"/>
                  </a:moveTo>
                  <a:lnTo>
                    <a:pt x="29" y="43"/>
                  </a:lnTo>
                  <a:lnTo>
                    <a:pt x="14" y="72"/>
                  </a:lnTo>
                  <a:lnTo>
                    <a:pt x="0" y="72"/>
                  </a:lnTo>
                  <a:lnTo>
                    <a:pt x="22" y="33"/>
                  </a:lnTo>
                  <a:lnTo>
                    <a:pt x="2" y="0"/>
                  </a:lnTo>
                  <a:lnTo>
                    <a:pt x="17" y="0"/>
                  </a:lnTo>
                  <a:lnTo>
                    <a:pt x="28" y="22"/>
                  </a:lnTo>
                  <a:lnTo>
                    <a:pt x="39" y="0"/>
                  </a:lnTo>
                  <a:lnTo>
                    <a:pt x="53" y="0"/>
                  </a:lnTo>
                  <a:lnTo>
                    <a:pt x="35" y="33"/>
                  </a:lnTo>
                  <a:lnTo>
                    <a:pt x="58" y="72"/>
                  </a:lnTo>
                  <a:lnTo>
                    <a:pt x="43"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4" name="Freeform 17"/>
            <p:cNvSpPr>
              <a:spLocks noEditPoints="1"/>
            </p:cNvSpPr>
            <p:nvPr userDrawn="1"/>
          </p:nvSpPr>
          <p:spPr bwMode="gray">
            <a:xfrm>
              <a:off x="2053" y="1510"/>
              <a:ext cx="47" cy="72"/>
            </a:xfrm>
            <a:custGeom>
              <a:avLst/>
              <a:gdLst/>
              <a:ahLst/>
              <a:cxnLst>
                <a:cxn ang="0">
                  <a:pos x="34" y="63"/>
                </a:cxn>
                <a:cxn ang="0">
                  <a:pos x="17" y="63"/>
                </a:cxn>
                <a:cxn ang="0">
                  <a:pos x="17" y="101"/>
                </a:cxn>
                <a:cxn ang="0">
                  <a:pos x="0" y="101"/>
                </a:cxn>
                <a:cxn ang="0">
                  <a:pos x="0" y="0"/>
                </a:cxn>
                <a:cxn ang="0">
                  <a:pos x="27" y="0"/>
                </a:cxn>
                <a:cxn ang="0">
                  <a:pos x="53" y="5"/>
                </a:cxn>
                <a:cxn ang="0">
                  <a:pos x="67" y="30"/>
                </a:cxn>
                <a:cxn ang="0">
                  <a:pos x="34" y="63"/>
                </a:cxn>
                <a:cxn ang="0">
                  <a:pos x="44" y="18"/>
                </a:cxn>
                <a:cxn ang="0">
                  <a:pos x="30" y="13"/>
                </a:cxn>
                <a:cxn ang="0">
                  <a:pos x="17" y="13"/>
                </a:cxn>
                <a:cxn ang="0">
                  <a:pos x="17" y="49"/>
                </a:cxn>
                <a:cxn ang="0">
                  <a:pos x="30" y="49"/>
                </a:cxn>
                <a:cxn ang="0">
                  <a:pos x="48" y="31"/>
                </a:cxn>
                <a:cxn ang="0">
                  <a:pos x="44" y="18"/>
                </a:cxn>
              </a:cxnLst>
              <a:rect l="0" t="0" r="r" b="b"/>
              <a:pathLst>
                <a:path w="67" h="101">
                  <a:moveTo>
                    <a:pt x="34" y="63"/>
                  </a:moveTo>
                  <a:cubicBezTo>
                    <a:pt x="17" y="63"/>
                    <a:pt x="17" y="63"/>
                    <a:pt x="17" y="63"/>
                  </a:cubicBezTo>
                  <a:cubicBezTo>
                    <a:pt x="17" y="101"/>
                    <a:pt x="17" y="101"/>
                    <a:pt x="17" y="101"/>
                  </a:cubicBezTo>
                  <a:cubicBezTo>
                    <a:pt x="0" y="101"/>
                    <a:pt x="0" y="101"/>
                    <a:pt x="0" y="101"/>
                  </a:cubicBezTo>
                  <a:cubicBezTo>
                    <a:pt x="0" y="0"/>
                    <a:pt x="0" y="0"/>
                    <a:pt x="0" y="0"/>
                  </a:cubicBezTo>
                  <a:cubicBezTo>
                    <a:pt x="27" y="0"/>
                    <a:pt x="27" y="0"/>
                    <a:pt x="27" y="0"/>
                  </a:cubicBezTo>
                  <a:cubicBezTo>
                    <a:pt x="42" y="0"/>
                    <a:pt x="47" y="1"/>
                    <a:pt x="53" y="5"/>
                  </a:cubicBezTo>
                  <a:cubicBezTo>
                    <a:pt x="62" y="10"/>
                    <a:pt x="67" y="19"/>
                    <a:pt x="67" y="30"/>
                  </a:cubicBezTo>
                  <a:cubicBezTo>
                    <a:pt x="67" y="50"/>
                    <a:pt x="52" y="63"/>
                    <a:pt x="34" y="63"/>
                  </a:cubicBezTo>
                  <a:close/>
                  <a:moveTo>
                    <a:pt x="44" y="18"/>
                  </a:moveTo>
                  <a:cubicBezTo>
                    <a:pt x="41" y="15"/>
                    <a:pt x="37" y="13"/>
                    <a:pt x="30" y="13"/>
                  </a:cubicBezTo>
                  <a:cubicBezTo>
                    <a:pt x="17" y="13"/>
                    <a:pt x="17" y="13"/>
                    <a:pt x="17" y="13"/>
                  </a:cubicBezTo>
                  <a:cubicBezTo>
                    <a:pt x="17" y="49"/>
                    <a:pt x="17" y="49"/>
                    <a:pt x="17" y="49"/>
                  </a:cubicBezTo>
                  <a:cubicBezTo>
                    <a:pt x="30" y="49"/>
                    <a:pt x="30" y="49"/>
                    <a:pt x="30" y="49"/>
                  </a:cubicBezTo>
                  <a:cubicBezTo>
                    <a:pt x="42" y="49"/>
                    <a:pt x="48" y="43"/>
                    <a:pt x="48" y="31"/>
                  </a:cubicBezTo>
                  <a:cubicBezTo>
                    <a:pt x="48" y="26"/>
                    <a:pt x="47" y="21"/>
                    <a:pt x="44"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5" name="Freeform 18"/>
            <p:cNvSpPr>
              <a:spLocks noEditPoints="1"/>
            </p:cNvSpPr>
            <p:nvPr userDrawn="1"/>
          </p:nvSpPr>
          <p:spPr bwMode="gray">
            <a:xfrm>
              <a:off x="2125" y="1510"/>
              <a:ext cx="50" cy="72"/>
            </a:xfrm>
            <a:custGeom>
              <a:avLst/>
              <a:gdLst/>
              <a:ahLst/>
              <a:cxnLst>
                <a:cxn ang="0">
                  <a:pos x="50" y="101"/>
                </a:cxn>
                <a:cxn ang="0">
                  <a:pos x="41" y="86"/>
                </a:cxn>
                <a:cxn ang="0">
                  <a:pos x="24" y="60"/>
                </a:cxn>
                <a:cxn ang="0">
                  <a:pos x="17" y="57"/>
                </a:cxn>
                <a:cxn ang="0">
                  <a:pos x="17" y="101"/>
                </a:cxn>
                <a:cxn ang="0">
                  <a:pos x="0" y="101"/>
                </a:cxn>
                <a:cxn ang="0">
                  <a:pos x="0" y="0"/>
                </a:cxn>
                <a:cxn ang="0">
                  <a:pos x="31" y="0"/>
                </a:cxn>
                <a:cxn ang="0">
                  <a:pos x="64" y="29"/>
                </a:cxn>
                <a:cxn ang="0">
                  <a:pos x="39" y="57"/>
                </a:cxn>
                <a:cxn ang="0">
                  <a:pos x="55" y="77"/>
                </a:cxn>
                <a:cxn ang="0">
                  <a:pos x="70" y="101"/>
                </a:cxn>
                <a:cxn ang="0">
                  <a:pos x="50" y="101"/>
                </a:cxn>
                <a:cxn ang="0">
                  <a:pos x="26" y="13"/>
                </a:cxn>
                <a:cxn ang="0">
                  <a:pos x="17" y="13"/>
                </a:cxn>
                <a:cxn ang="0">
                  <a:pos x="17" y="46"/>
                </a:cxn>
                <a:cxn ang="0">
                  <a:pos x="26" y="46"/>
                </a:cxn>
                <a:cxn ang="0">
                  <a:pos x="42" y="41"/>
                </a:cxn>
                <a:cxn ang="0">
                  <a:pos x="47" y="29"/>
                </a:cxn>
                <a:cxn ang="0">
                  <a:pos x="26" y="13"/>
                </a:cxn>
              </a:cxnLst>
              <a:rect l="0" t="0" r="r" b="b"/>
              <a:pathLst>
                <a:path w="70" h="101">
                  <a:moveTo>
                    <a:pt x="50" y="101"/>
                  </a:moveTo>
                  <a:cubicBezTo>
                    <a:pt x="41" y="86"/>
                    <a:pt x="41" y="86"/>
                    <a:pt x="41" y="86"/>
                  </a:cubicBezTo>
                  <a:cubicBezTo>
                    <a:pt x="34" y="73"/>
                    <a:pt x="29" y="66"/>
                    <a:pt x="24" y="60"/>
                  </a:cubicBezTo>
                  <a:cubicBezTo>
                    <a:pt x="22" y="59"/>
                    <a:pt x="20" y="58"/>
                    <a:pt x="17" y="57"/>
                  </a:cubicBezTo>
                  <a:cubicBezTo>
                    <a:pt x="17" y="101"/>
                    <a:pt x="17" y="101"/>
                    <a:pt x="17" y="101"/>
                  </a:cubicBezTo>
                  <a:cubicBezTo>
                    <a:pt x="0" y="101"/>
                    <a:pt x="0" y="101"/>
                    <a:pt x="0" y="101"/>
                  </a:cubicBezTo>
                  <a:cubicBezTo>
                    <a:pt x="0" y="0"/>
                    <a:pt x="0" y="0"/>
                    <a:pt x="0" y="0"/>
                  </a:cubicBezTo>
                  <a:cubicBezTo>
                    <a:pt x="31" y="0"/>
                    <a:pt x="31" y="0"/>
                    <a:pt x="31" y="0"/>
                  </a:cubicBezTo>
                  <a:cubicBezTo>
                    <a:pt x="54" y="0"/>
                    <a:pt x="64" y="13"/>
                    <a:pt x="64" y="29"/>
                  </a:cubicBezTo>
                  <a:cubicBezTo>
                    <a:pt x="64" y="43"/>
                    <a:pt x="55" y="57"/>
                    <a:pt x="39" y="57"/>
                  </a:cubicBezTo>
                  <a:cubicBezTo>
                    <a:pt x="43" y="59"/>
                    <a:pt x="50" y="68"/>
                    <a:pt x="55" y="77"/>
                  </a:cubicBezTo>
                  <a:cubicBezTo>
                    <a:pt x="70" y="101"/>
                    <a:pt x="70" y="101"/>
                    <a:pt x="70" y="101"/>
                  </a:cubicBezTo>
                  <a:lnTo>
                    <a:pt x="50" y="101"/>
                  </a:lnTo>
                  <a:close/>
                  <a:moveTo>
                    <a:pt x="26" y="13"/>
                  </a:moveTo>
                  <a:cubicBezTo>
                    <a:pt x="17" y="13"/>
                    <a:pt x="17" y="13"/>
                    <a:pt x="17" y="13"/>
                  </a:cubicBezTo>
                  <a:cubicBezTo>
                    <a:pt x="17" y="46"/>
                    <a:pt x="17" y="46"/>
                    <a:pt x="17" y="46"/>
                  </a:cubicBezTo>
                  <a:cubicBezTo>
                    <a:pt x="26" y="46"/>
                    <a:pt x="26" y="46"/>
                    <a:pt x="26" y="46"/>
                  </a:cubicBezTo>
                  <a:cubicBezTo>
                    <a:pt x="35" y="46"/>
                    <a:pt x="39" y="44"/>
                    <a:pt x="42" y="41"/>
                  </a:cubicBezTo>
                  <a:cubicBezTo>
                    <a:pt x="45" y="38"/>
                    <a:pt x="47" y="34"/>
                    <a:pt x="47" y="29"/>
                  </a:cubicBezTo>
                  <a:cubicBezTo>
                    <a:pt x="47" y="19"/>
                    <a:pt x="41" y="13"/>
                    <a:pt x="26" y="13"/>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6" name="Freeform 19"/>
            <p:cNvSpPr>
              <a:spLocks/>
            </p:cNvSpPr>
            <p:nvPr userDrawn="1"/>
          </p:nvSpPr>
          <p:spPr bwMode="gray">
            <a:xfrm>
              <a:off x="2201" y="1510"/>
              <a:ext cx="40" cy="72"/>
            </a:xfrm>
            <a:custGeom>
              <a:avLst/>
              <a:gdLst/>
              <a:ahLst/>
              <a:cxnLst>
                <a:cxn ang="0">
                  <a:pos x="0" y="72"/>
                </a:cxn>
                <a:cxn ang="0">
                  <a:pos x="0" y="0"/>
                </a:cxn>
                <a:cxn ang="0">
                  <a:pos x="39" y="0"/>
                </a:cxn>
                <a:cxn ang="0">
                  <a:pos x="37" y="10"/>
                </a:cxn>
                <a:cxn ang="0">
                  <a:pos x="11" y="10"/>
                </a:cxn>
                <a:cxn ang="0">
                  <a:pos x="11" y="29"/>
                </a:cxn>
                <a:cxn ang="0">
                  <a:pos x="33" y="29"/>
                </a:cxn>
                <a:cxn ang="0">
                  <a:pos x="33" y="39"/>
                </a:cxn>
                <a:cxn ang="0">
                  <a:pos x="11" y="39"/>
                </a:cxn>
                <a:cxn ang="0">
                  <a:pos x="11" y="62"/>
                </a:cxn>
                <a:cxn ang="0">
                  <a:pos x="40" y="62"/>
                </a:cxn>
                <a:cxn ang="0">
                  <a:pos x="40" y="72"/>
                </a:cxn>
                <a:cxn ang="0">
                  <a:pos x="0" y="72"/>
                </a:cxn>
              </a:cxnLst>
              <a:rect l="0" t="0" r="r" b="b"/>
              <a:pathLst>
                <a:path w="40" h="72">
                  <a:moveTo>
                    <a:pt x="0" y="72"/>
                  </a:moveTo>
                  <a:lnTo>
                    <a:pt x="0" y="0"/>
                  </a:lnTo>
                  <a:lnTo>
                    <a:pt x="39" y="0"/>
                  </a:lnTo>
                  <a:lnTo>
                    <a:pt x="37" y="10"/>
                  </a:lnTo>
                  <a:lnTo>
                    <a:pt x="11" y="10"/>
                  </a:lnTo>
                  <a:lnTo>
                    <a:pt x="11" y="29"/>
                  </a:lnTo>
                  <a:lnTo>
                    <a:pt x="33" y="29"/>
                  </a:lnTo>
                  <a:lnTo>
                    <a:pt x="33" y="39"/>
                  </a:lnTo>
                  <a:lnTo>
                    <a:pt x="11" y="39"/>
                  </a:lnTo>
                  <a:lnTo>
                    <a:pt x="11" y="62"/>
                  </a:lnTo>
                  <a:lnTo>
                    <a:pt x="40" y="62"/>
                  </a:lnTo>
                  <a:lnTo>
                    <a:pt x="40" y="72"/>
                  </a:lnTo>
                  <a:lnTo>
                    <a:pt x="0"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7" name="Freeform 20"/>
            <p:cNvSpPr>
              <a:spLocks/>
            </p:cNvSpPr>
            <p:nvPr userDrawn="1"/>
          </p:nvSpPr>
          <p:spPr bwMode="gray">
            <a:xfrm>
              <a:off x="2262" y="1509"/>
              <a:ext cx="52" cy="74"/>
            </a:xfrm>
            <a:custGeom>
              <a:avLst/>
              <a:gdLst/>
              <a:ahLst/>
              <a:cxnLst>
                <a:cxn ang="0">
                  <a:pos x="33" y="105"/>
                </a:cxn>
                <a:cxn ang="0">
                  <a:pos x="0" y="96"/>
                </a:cxn>
                <a:cxn ang="0">
                  <a:pos x="7" y="83"/>
                </a:cxn>
                <a:cxn ang="0">
                  <a:pos x="34" y="92"/>
                </a:cxn>
                <a:cxn ang="0">
                  <a:pos x="54" y="75"/>
                </a:cxn>
                <a:cxn ang="0">
                  <a:pos x="39" y="60"/>
                </a:cxn>
                <a:cxn ang="0">
                  <a:pos x="28" y="57"/>
                </a:cxn>
                <a:cxn ang="0">
                  <a:pos x="8" y="45"/>
                </a:cxn>
                <a:cxn ang="0">
                  <a:pos x="4" y="30"/>
                </a:cxn>
                <a:cxn ang="0">
                  <a:pos x="39" y="0"/>
                </a:cxn>
                <a:cxn ang="0">
                  <a:pos x="71" y="10"/>
                </a:cxn>
                <a:cxn ang="0">
                  <a:pos x="63" y="22"/>
                </a:cxn>
                <a:cxn ang="0">
                  <a:pos x="39" y="14"/>
                </a:cxn>
                <a:cxn ang="0">
                  <a:pos x="23" y="28"/>
                </a:cxn>
                <a:cxn ang="0">
                  <a:pos x="36" y="40"/>
                </a:cxn>
                <a:cxn ang="0">
                  <a:pos x="48" y="44"/>
                </a:cxn>
                <a:cxn ang="0">
                  <a:pos x="73" y="73"/>
                </a:cxn>
                <a:cxn ang="0">
                  <a:pos x="33" y="105"/>
                </a:cxn>
              </a:cxnLst>
              <a:rect l="0" t="0" r="r" b="b"/>
              <a:pathLst>
                <a:path w="73" h="105">
                  <a:moveTo>
                    <a:pt x="33"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49" y="63"/>
                    <a:pt x="39" y="60"/>
                  </a:cubicBezTo>
                  <a:cubicBezTo>
                    <a:pt x="28" y="57"/>
                    <a:pt x="28" y="57"/>
                    <a:pt x="28" y="57"/>
                  </a:cubicBezTo>
                  <a:cubicBezTo>
                    <a:pt x="19" y="55"/>
                    <a:pt x="12" y="51"/>
                    <a:pt x="8"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59" y="105"/>
                    <a:pt x="33"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8" name="Freeform 21"/>
            <p:cNvSpPr>
              <a:spLocks/>
            </p:cNvSpPr>
            <p:nvPr userDrawn="1"/>
          </p:nvSpPr>
          <p:spPr bwMode="gray">
            <a:xfrm>
              <a:off x="2336" y="1509"/>
              <a:ext cx="51" cy="74"/>
            </a:xfrm>
            <a:custGeom>
              <a:avLst/>
              <a:gdLst/>
              <a:ahLst/>
              <a:cxnLst>
                <a:cxn ang="0">
                  <a:pos x="34" y="105"/>
                </a:cxn>
                <a:cxn ang="0">
                  <a:pos x="0" y="96"/>
                </a:cxn>
                <a:cxn ang="0">
                  <a:pos x="7" y="83"/>
                </a:cxn>
                <a:cxn ang="0">
                  <a:pos x="34" y="92"/>
                </a:cxn>
                <a:cxn ang="0">
                  <a:pos x="54" y="75"/>
                </a:cxn>
                <a:cxn ang="0">
                  <a:pos x="39" y="60"/>
                </a:cxn>
                <a:cxn ang="0">
                  <a:pos x="28" y="57"/>
                </a:cxn>
                <a:cxn ang="0">
                  <a:pos x="9" y="45"/>
                </a:cxn>
                <a:cxn ang="0">
                  <a:pos x="4" y="30"/>
                </a:cxn>
                <a:cxn ang="0">
                  <a:pos x="39" y="0"/>
                </a:cxn>
                <a:cxn ang="0">
                  <a:pos x="71" y="10"/>
                </a:cxn>
                <a:cxn ang="0">
                  <a:pos x="63" y="22"/>
                </a:cxn>
                <a:cxn ang="0">
                  <a:pos x="39" y="14"/>
                </a:cxn>
                <a:cxn ang="0">
                  <a:pos x="23" y="28"/>
                </a:cxn>
                <a:cxn ang="0">
                  <a:pos x="36" y="40"/>
                </a:cxn>
                <a:cxn ang="0">
                  <a:pos x="48" y="44"/>
                </a:cxn>
                <a:cxn ang="0">
                  <a:pos x="73" y="73"/>
                </a:cxn>
                <a:cxn ang="0">
                  <a:pos x="34" y="105"/>
                </a:cxn>
              </a:cxnLst>
              <a:rect l="0" t="0" r="r" b="b"/>
              <a:pathLst>
                <a:path w="73" h="105">
                  <a:moveTo>
                    <a:pt x="34"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50" y="63"/>
                    <a:pt x="39" y="60"/>
                  </a:cubicBezTo>
                  <a:cubicBezTo>
                    <a:pt x="28" y="57"/>
                    <a:pt x="28" y="57"/>
                    <a:pt x="28" y="57"/>
                  </a:cubicBezTo>
                  <a:cubicBezTo>
                    <a:pt x="19" y="55"/>
                    <a:pt x="12" y="51"/>
                    <a:pt x="9"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60" y="105"/>
                    <a:pt x="3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9" name="Freeform 22"/>
            <p:cNvSpPr>
              <a:spLocks/>
            </p:cNvSpPr>
            <p:nvPr userDrawn="1"/>
          </p:nvSpPr>
          <p:spPr bwMode="gray">
            <a:xfrm>
              <a:off x="2449" y="1509"/>
              <a:ext cx="51" cy="74"/>
            </a:xfrm>
            <a:custGeom>
              <a:avLst/>
              <a:gdLst/>
              <a:ahLst/>
              <a:cxnLst>
                <a:cxn ang="0">
                  <a:pos x="33" y="105"/>
                </a:cxn>
                <a:cxn ang="0">
                  <a:pos x="0" y="96"/>
                </a:cxn>
                <a:cxn ang="0">
                  <a:pos x="6" y="83"/>
                </a:cxn>
                <a:cxn ang="0">
                  <a:pos x="33" y="92"/>
                </a:cxn>
                <a:cxn ang="0">
                  <a:pos x="53" y="75"/>
                </a:cxn>
                <a:cxn ang="0">
                  <a:pos x="38" y="60"/>
                </a:cxn>
                <a:cxn ang="0">
                  <a:pos x="27" y="57"/>
                </a:cxn>
                <a:cxn ang="0">
                  <a:pos x="8" y="45"/>
                </a:cxn>
                <a:cxn ang="0">
                  <a:pos x="4" y="30"/>
                </a:cxn>
                <a:cxn ang="0">
                  <a:pos x="38" y="0"/>
                </a:cxn>
                <a:cxn ang="0">
                  <a:pos x="70" y="10"/>
                </a:cxn>
                <a:cxn ang="0">
                  <a:pos x="63" y="22"/>
                </a:cxn>
                <a:cxn ang="0">
                  <a:pos x="39" y="14"/>
                </a:cxn>
                <a:cxn ang="0">
                  <a:pos x="22" y="28"/>
                </a:cxn>
                <a:cxn ang="0">
                  <a:pos x="36" y="40"/>
                </a:cxn>
                <a:cxn ang="0">
                  <a:pos x="48" y="44"/>
                </a:cxn>
                <a:cxn ang="0">
                  <a:pos x="73" y="73"/>
                </a:cxn>
                <a:cxn ang="0">
                  <a:pos x="33" y="105"/>
                </a:cxn>
              </a:cxnLst>
              <a:rect l="0" t="0" r="r" b="b"/>
              <a:pathLst>
                <a:path w="73" h="105">
                  <a:moveTo>
                    <a:pt x="33" y="105"/>
                  </a:moveTo>
                  <a:cubicBezTo>
                    <a:pt x="21" y="105"/>
                    <a:pt x="10" y="102"/>
                    <a:pt x="0" y="96"/>
                  </a:cubicBezTo>
                  <a:cubicBezTo>
                    <a:pt x="6" y="83"/>
                    <a:pt x="6" y="83"/>
                    <a:pt x="6" y="83"/>
                  </a:cubicBezTo>
                  <a:cubicBezTo>
                    <a:pt x="15" y="88"/>
                    <a:pt x="23" y="92"/>
                    <a:pt x="33" y="92"/>
                  </a:cubicBezTo>
                  <a:cubicBezTo>
                    <a:pt x="46" y="92"/>
                    <a:pt x="53" y="86"/>
                    <a:pt x="53" y="75"/>
                  </a:cubicBezTo>
                  <a:cubicBezTo>
                    <a:pt x="53" y="68"/>
                    <a:pt x="49" y="63"/>
                    <a:pt x="38" y="60"/>
                  </a:cubicBezTo>
                  <a:cubicBezTo>
                    <a:pt x="27" y="57"/>
                    <a:pt x="27" y="57"/>
                    <a:pt x="27" y="57"/>
                  </a:cubicBezTo>
                  <a:cubicBezTo>
                    <a:pt x="18" y="55"/>
                    <a:pt x="12" y="51"/>
                    <a:pt x="8" y="45"/>
                  </a:cubicBezTo>
                  <a:cubicBezTo>
                    <a:pt x="5" y="41"/>
                    <a:pt x="4" y="36"/>
                    <a:pt x="4" y="30"/>
                  </a:cubicBezTo>
                  <a:cubicBezTo>
                    <a:pt x="4" y="12"/>
                    <a:pt x="18" y="0"/>
                    <a:pt x="38" y="0"/>
                  </a:cubicBezTo>
                  <a:cubicBezTo>
                    <a:pt x="50" y="0"/>
                    <a:pt x="61" y="4"/>
                    <a:pt x="70" y="10"/>
                  </a:cubicBezTo>
                  <a:cubicBezTo>
                    <a:pt x="63" y="22"/>
                    <a:pt x="63" y="22"/>
                    <a:pt x="63" y="22"/>
                  </a:cubicBezTo>
                  <a:cubicBezTo>
                    <a:pt x="53" y="16"/>
                    <a:pt x="47" y="14"/>
                    <a:pt x="39" y="14"/>
                  </a:cubicBezTo>
                  <a:cubicBezTo>
                    <a:pt x="29" y="14"/>
                    <a:pt x="22" y="19"/>
                    <a:pt x="22" y="28"/>
                  </a:cubicBezTo>
                  <a:cubicBezTo>
                    <a:pt x="22" y="34"/>
                    <a:pt x="26" y="37"/>
                    <a:pt x="36" y="40"/>
                  </a:cubicBezTo>
                  <a:cubicBezTo>
                    <a:pt x="48" y="44"/>
                    <a:pt x="48" y="44"/>
                    <a:pt x="48" y="44"/>
                  </a:cubicBezTo>
                  <a:cubicBezTo>
                    <a:pt x="62" y="48"/>
                    <a:pt x="73" y="57"/>
                    <a:pt x="73" y="73"/>
                  </a:cubicBezTo>
                  <a:cubicBezTo>
                    <a:pt x="73" y="90"/>
                    <a:pt x="59" y="105"/>
                    <a:pt x="33"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0" name="Freeform 23"/>
            <p:cNvSpPr>
              <a:spLocks/>
            </p:cNvSpPr>
            <p:nvPr userDrawn="1"/>
          </p:nvSpPr>
          <p:spPr bwMode="gray">
            <a:xfrm>
              <a:off x="2525" y="1509"/>
              <a:ext cx="51" cy="74"/>
            </a:xfrm>
            <a:custGeom>
              <a:avLst/>
              <a:gdLst/>
              <a:ahLst/>
              <a:cxnLst>
                <a:cxn ang="0">
                  <a:pos x="44" y="105"/>
                </a:cxn>
                <a:cxn ang="0">
                  <a:pos x="12" y="90"/>
                </a:cxn>
                <a:cxn ang="0">
                  <a:pos x="0" y="54"/>
                </a:cxn>
                <a:cxn ang="0">
                  <a:pos x="7" y="23"/>
                </a:cxn>
                <a:cxn ang="0">
                  <a:pos x="45" y="0"/>
                </a:cxn>
                <a:cxn ang="0">
                  <a:pos x="70" y="8"/>
                </a:cxn>
                <a:cxn ang="0">
                  <a:pos x="62" y="19"/>
                </a:cxn>
                <a:cxn ang="0">
                  <a:pos x="45" y="13"/>
                </a:cxn>
                <a:cxn ang="0">
                  <a:pos x="25" y="25"/>
                </a:cxn>
                <a:cxn ang="0">
                  <a:pos x="19" y="52"/>
                </a:cxn>
                <a:cxn ang="0">
                  <a:pos x="23" y="77"/>
                </a:cxn>
                <a:cxn ang="0">
                  <a:pos x="46" y="92"/>
                </a:cxn>
                <a:cxn ang="0">
                  <a:pos x="64" y="85"/>
                </a:cxn>
                <a:cxn ang="0">
                  <a:pos x="72" y="96"/>
                </a:cxn>
                <a:cxn ang="0">
                  <a:pos x="44" y="105"/>
                </a:cxn>
              </a:cxnLst>
              <a:rect l="0" t="0" r="r" b="b"/>
              <a:pathLst>
                <a:path w="72" h="105">
                  <a:moveTo>
                    <a:pt x="44" y="105"/>
                  </a:moveTo>
                  <a:cubicBezTo>
                    <a:pt x="31" y="105"/>
                    <a:pt x="20" y="100"/>
                    <a:pt x="12" y="90"/>
                  </a:cubicBezTo>
                  <a:cubicBezTo>
                    <a:pt x="4" y="81"/>
                    <a:pt x="0" y="69"/>
                    <a:pt x="0" y="54"/>
                  </a:cubicBezTo>
                  <a:cubicBezTo>
                    <a:pt x="0" y="42"/>
                    <a:pt x="3" y="32"/>
                    <a:pt x="7" y="23"/>
                  </a:cubicBezTo>
                  <a:cubicBezTo>
                    <a:pt x="15" y="9"/>
                    <a:pt x="29" y="0"/>
                    <a:pt x="45" y="0"/>
                  </a:cubicBezTo>
                  <a:cubicBezTo>
                    <a:pt x="54" y="0"/>
                    <a:pt x="64" y="3"/>
                    <a:pt x="70" y="8"/>
                  </a:cubicBezTo>
                  <a:cubicBezTo>
                    <a:pt x="62" y="19"/>
                    <a:pt x="62" y="19"/>
                    <a:pt x="62" y="19"/>
                  </a:cubicBezTo>
                  <a:cubicBezTo>
                    <a:pt x="57" y="15"/>
                    <a:pt x="51" y="13"/>
                    <a:pt x="45" y="13"/>
                  </a:cubicBezTo>
                  <a:cubicBezTo>
                    <a:pt x="36" y="13"/>
                    <a:pt x="29" y="18"/>
                    <a:pt x="25" y="25"/>
                  </a:cubicBezTo>
                  <a:cubicBezTo>
                    <a:pt x="21" y="32"/>
                    <a:pt x="19" y="40"/>
                    <a:pt x="19" y="52"/>
                  </a:cubicBezTo>
                  <a:cubicBezTo>
                    <a:pt x="19" y="65"/>
                    <a:pt x="21" y="72"/>
                    <a:pt x="23" y="77"/>
                  </a:cubicBezTo>
                  <a:cubicBezTo>
                    <a:pt x="28" y="87"/>
                    <a:pt x="36" y="92"/>
                    <a:pt x="46" y="92"/>
                  </a:cubicBezTo>
                  <a:cubicBezTo>
                    <a:pt x="53" y="92"/>
                    <a:pt x="58" y="90"/>
                    <a:pt x="64" y="85"/>
                  </a:cubicBezTo>
                  <a:cubicBezTo>
                    <a:pt x="72" y="96"/>
                    <a:pt x="72" y="96"/>
                    <a:pt x="72" y="96"/>
                  </a:cubicBezTo>
                  <a:cubicBezTo>
                    <a:pt x="64" y="102"/>
                    <a:pt x="55" y="105"/>
                    <a:pt x="4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1" name="Freeform 24"/>
            <p:cNvSpPr>
              <a:spLocks noEditPoints="1"/>
            </p:cNvSpPr>
            <p:nvPr userDrawn="1"/>
          </p:nvSpPr>
          <p:spPr bwMode="gray">
            <a:xfrm>
              <a:off x="2602" y="1510"/>
              <a:ext cx="49" cy="72"/>
            </a:xfrm>
            <a:custGeom>
              <a:avLst/>
              <a:gdLst/>
              <a:ahLst/>
              <a:cxnLst>
                <a:cxn ang="0">
                  <a:pos x="49" y="101"/>
                </a:cxn>
                <a:cxn ang="0">
                  <a:pos x="41" y="86"/>
                </a:cxn>
                <a:cxn ang="0">
                  <a:pos x="23" y="60"/>
                </a:cxn>
                <a:cxn ang="0">
                  <a:pos x="17" y="57"/>
                </a:cxn>
                <a:cxn ang="0">
                  <a:pos x="17" y="101"/>
                </a:cxn>
                <a:cxn ang="0">
                  <a:pos x="0" y="101"/>
                </a:cxn>
                <a:cxn ang="0">
                  <a:pos x="0" y="0"/>
                </a:cxn>
                <a:cxn ang="0">
                  <a:pos x="31" y="0"/>
                </a:cxn>
                <a:cxn ang="0">
                  <a:pos x="64" y="29"/>
                </a:cxn>
                <a:cxn ang="0">
                  <a:pos x="39" y="57"/>
                </a:cxn>
                <a:cxn ang="0">
                  <a:pos x="54" y="77"/>
                </a:cxn>
                <a:cxn ang="0">
                  <a:pos x="69" y="101"/>
                </a:cxn>
                <a:cxn ang="0">
                  <a:pos x="49" y="101"/>
                </a:cxn>
                <a:cxn ang="0">
                  <a:pos x="26" y="13"/>
                </a:cxn>
                <a:cxn ang="0">
                  <a:pos x="17" y="13"/>
                </a:cxn>
                <a:cxn ang="0">
                  <a:pos x="17" y="46"/>
                </a:cxn>
                <a:cxn ang="0">
                  <a:pos x="25" y="46"/>
                </a:cxn>
                <a:cxn ang="0">
                  <a:pos x="42" y="41"/>
                </a:cxn>
                <a:cxn ang="0">
                  <a:pos x="46" y="29"/>
                </a:cxn>
                <a:cxn ang="0">
                  <a:pos x="26" y="13"/>
                </a:cxn>
              </a:cxnLst>
              <a:rect l="0" t="0" r="r" b="b"/>
              <a:pathLst>
                <a:path w="69" h="101">
                  <a:moveTo>
                    <a:pt x="49" y="101"/>
                  </a:moveTo>
                  <a:cubicBezTo>
                    <a:pt x="41" y="86"/>
                    <a:pt x="41" y="86"/>
                    <a:pt x="41" y="86"/>
                  </a:cubicBezTo>
                  <a:cubicBezTo>
                    <a:pt x="34" y="73"/>
                    <a:pt x="29" y="66"/>
                    <a:pt x="23" y="60"/>
                  </a:cubicBezTo>
                  <a:cubicBezTo>
                    <a:pt x="21" y="59"/>
                    <a:pt x="20" y="58"/>
                    <a:pt x="17" y="57"/>
                  </a:cubicBezTo>
                  <a:cubicBezTo>
                    <a:pt x="17" y="101"/>
                    <a:pt x="17" y="101"/>
                    <a:pt x="17" y="101"/>
                  </a:cubicBezTo>
                  <a:cubicBezTo>
                    <a:pt x="0" y="101"/>
                    <a:pt x="0" y="101"/>
                    <a:pt x="0" y="101"/>
                  </a:cubicBezTo>
                  <a:cubicBezTo>
                    <a:pt x="0" y="0"/>
                    <a:pt x="0" y="0"/>
                    <a:pt x="0" y="0"/>
                  </a:cubicBezTo>
                  <a:cubicBezTo>
                    <a:pt x="31" y="0"/>
                    <a:pt x="31" y="0"/>
                    <a:pt x="31" y="0"/>
                  </a:cubicBezTo>
                  <a:cubicBezTo>
                    <a:pt x="54" y="0"/>
                    <a:pt x="64" y="13"/>
                    <a:pt x="64" y="29"/>
                  </a:cubicBezTo>
                  <a:cubicBezTo>
                    <a:pt x="64" y="43"/>
                    <a:pt x="55" y="57"/>
                    <a:pt x="39" y="57"/>
                  </a:cubicBezTo>
                  <a:cubicBezTo>
                    <a:pt x="42" y="59"/>
                    <a:pt x="49" y="68"/>
                    <a:pt x="54" y="77"/>
                  </a:cubicBezTo>
                  <a:cubicBezTo>
                    <a:pt x="69" y="101"/>
                    <a:pt x="69" y="101"/>
                    <a:pt x="69" y="101"/>
                  </a:cubicBezTo>
                  <a:lnTo>
                    <a:pt x="49" y="101"/>
                  </a:lnTo>
                  <a:close/>
                  <a:moveTo>
                    <a:pt x="26" y="13"/>
                  </a:moveTo>
                  <a:cubicBezTo>
                    <a:pt x="17" y="13"/>
                    <a:pt x="17" y="13"/>
                    <a:pt x="17" y="13"/>
                  </a:cubicBezTo>
                  <a:cubicBezTo>
                    <a:pt x="17" y="46"/>
                    <a:pt x="17" y="46"/>
                    <a:pt x="17" y="46"/>
                  </a:cubicBezTo>
                  <a:cubicBezTo>
                    <a:pt x="25" y="46"/>
                    <a:pt x="25" y="46"/>
                    <a:pt x="25" y="46"/>
                  </a:cubicBezTo>
                  <a:cubicBezTo>
                    <a:pt x="34" y="46"/>
                    <a:pt x="39" y="44"/>
                    <a:pt x="42" y="41"/>
                  </a:cubicBezTo>
                  <a:cubicBezTo>
                    <a:pt x="45" y="38"/>
                    <a:pt x="46" y="34"/>
                    <a:pt x="46" y="29"/>
                  </a:cubicBezTo>
                  <a:cubicBezTo>
                    <a:pt x="46" y="19"/>
                    <a:pt x="41" y="13"/>
                    <a:pt x="26" y="13"/>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2" name="Rectangle 25"/>
            <p:cNvSpPr>
              <a:spLocks noChangeArrowheads="1"/>
            </p:cNvSpPr>
            <p:nvPr userDrawn="1"/>
          </p:nvSpPr>
          <p:spPr bwMode="gray">
            <a:xfrm>
              <a:off x="2677" y="1510"/>
              <a:ext cx="12" cy="72"/>
            </a:xfrm>
            <a:prstGeom prst="rect">
              <a:avLst/>
            </a:prstGeom>
            <a:solidFill>
              <a:srgbClr val="FFFFFF"/>
            </a:solidFill>
            <a:ln w="9525">
              <a:noFill/>
              <a:miter lim="800000"/>
              <a:headEnd/>
              <a:tailEnd/>
            </a:ln>
          </p:spPr>
          <p:txBody>
            <a:bodyPr/>
            <a:lstStyle/>
            <a:p>
              <a:pPr fontAlgn="auto">
                <a:spcBef>
                  <a:spcPts val="0"/>
                </a:spcBef>
                <a:spcAft>
                  <a:spcPts val="0"/>
                </a:spcAft>
                <a:defRPr/>
              </a:pPr>
              <a:endParaRPr lang="en-US" sz="1600">
                <a:latin typeface="+mn-lt"/>
              </a:endParaRPr>
            </a:p>
          </p:txBody>
        </p:sp>
        <p:sp>
          <p:nvSpPr>
            <p:cNvPr id="63" name="Freeform 26"/>
            <p:cNvSpPr>
              <a:spLocks noEditPoints="1"/>
            </p:cNvSpPr>
            <p:nvPr userDrawn="1"/>
          </p:nvSpPr>
          <p:spPr bwMode="gray">
            <a:xfrm>
              <a:off x="2721" y="1510"/>
              <a:ext cx="47" cy="72"/>
            </a:xfrm>
            <a:custGeom>
              <a:avLst/>
              <a:gdLst/>
              <a:ahLst/>
              <a:cxnLst>
                <a:cxn ang="0">
                  <a:pos x="34" y="63"/>
                </a:cxn>
                <a:cxn ang="0">
                  <a:pos x="17" y="63"/>
                </a:cxn>
                <a:cxn ang="0">
                  <a:pos x="17" y="101"/>
                </a:cxn>
                <a:cxn ang="0">
                  <a:pos x="0" y="101"/>
                </a:cxn>
                <a:cxn ang="0">
                  <a:pos x="0" y="0"/>
                </a:cxn>
                <a:cxn ang="0">
                  <a:pos x="27" y="0"/>
                </a:cxn>
                <a:cxn ang="0">
                  <a:pos x="53" y="5"/>
                </a:cxn>
                <a:cxn ang="0">
                  <a:pos x="67" y="30"/>
                </a:cxn>
                <a:cxn ang="0">
                  <a:pos x="34" y="63"/>
                </a:cxn>
                <a:cxn ang="0">
                  <a:pos x="44" y="18"/>
                </a:cxn>
                <a:cxn ang="0">
                  <a:pos x="30" y="13"/>
                </a:cxn>
                <a:cxn ang="0">
                  <a:pos x="17" y="13"/>
                </a:cxn>
                <a:cxn ang="0">
                  <a:pos x="17" y="49"/>
                </a:cxn>
                <a:cxn ang="0">
                  <a:pos x="30" y="49"/>
                </a:cxn>
                <a:cxn ang="0">
                  <a:pos x="48" y="31"/>
                </a:cxn>
                <a:cxn ang="0">
                  <a:pos x="44" y="18"/>
                </a:cxn>
              </a:cxnLst>
              <a:rect l="0" t="0" r="r" b="b"/>
              <a:pathLst>
                <a:path w="67" h="101">
                  <a:moveTo>
                    <a:pt x="34" y="63"/>
                  </a:moveTo>
                  <a:cubicBezTo>
                    <a:pt x="17" y="63"/>
                    <a:pt x="17" y="63"/>
                    <a:pt x="17" y="63"/>
                  </a:cubicBezTo>
                  <a:cubicBezTo>
                    <a:pt x="17" y="101"/>
                    <a:pt x="17" y="101"/>
                    <a:pt x="17" y="101"/>
                  </a:cubicBezTo>
                  <a:cubicBezTo>
                    <a:pt x="0" y="101"/>
                    <a:pt x="0" y="101"/>
                    <a:pt x="0" y="101"/>
                  </a:cubicBezTo>
                  <a:cubicBezTo>
                    <a:pt x="0" y="0"/>
                    <a:pt x="0" y="0"/>
                    <a:pt x="0" y="0"/>
                  </a:cubicBezTo>
                  <a:cubicBezTo>
                    <a:pt x="27" y="0"/>
                    <a:pt x="27" y="0"/>
                    <a:pt x="27" y="0"/>
                  </a:cubicBezTo>
                  <a:cubicBezTo>
                    <a:pt x="42" y="0"/>
                    <a:pt x="47" y="1"/>
                    <a:pt x="53" y="5"/>
                  </a:cubicBezTo>
                  <a:cubicBezTo>
                    <a:pt x="62" y="10"/>
                    <a:pt x="67" y="19"/>
                    <a:pt x="67" y="30"/>
                  </a:cubicBezTo>
                  <a:cubicBezTo>
                    <a:pt x="67" y="50"/>
                    <a:pt x="52" y="63"/>
                    <a:pt x="34" y="63"/>
                  </a:cubicBezTo>
                  <a:close/>
                  <a:moveTo>
                    <a:pt x="44" y="18"/>
                  </a:moveTo>
                  <a:cubicBezTo>
                    <a:pt x="41" y="15"/>
                    <a:pt x="36" y="13"/>
                    <a:pt x="30" y="13"/>
                  </a:cubicBezTo>
                  <a:cubicBezTo>
                    <a:pt x="17" y="13"/>
                    <a:pt x="17" y="13"/>
                    <a:pt x="17" y="13"/>
                  </a:cubicBezTo>
                  <a:cubicBezTo>
                    <a:pt x="17" y="49"/>
                    <a:pt x="17" y="49"/>
                    <a:pt x="17" y="49"/>
                  </a:cubicBezTo>
                  <a:cubicBezTo>
                    <a:pt x="30" y="49"/>
                    <a:pt x="30" y="49"/>
                    <a:pt x="30" y="49"/>
                  </a:cubicBezTo>
                  <a:cubicBezTo>
                    <a:pt x="42" y="49"/>
                    <a:pt x="48" y="43"/>
                    <a:pt x="48" y="31"/>
                  </a:cubicBezTo>
                  <a:cubicBezTo>
                    <a:pt x="48" y="26"/>
                    <a:pt x="47" y="21"/>
                    <a:pt x="44"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4" name="Freeform 27"/>
            <p:cNvSpPr>
              <a:spLocks/>
            </p:cNvSpPr>
            <p:nvPr userDrawn="1"/>
          </p:nvSpPr>
          <p:spPr bwMode="gray">
            <a:xfrm>
              <a:off x="2785" y="1510"/>
              <a:ext cx="49" cy="72"/>
            </a:xfrm>
            <a:custGeom>
              <a:avLst/>
              <a:gdLst/>
              <a:ahLst/>
              <a:cxnLst>
                <a:cxn ang="0">
                  <a:pos x="48" y="10"/>
                </a:cxn>
                <a:cxn ang="0">
                  <a:pos x="29" y="10"/>
                </a:cxn>
                <a:cxn ang="0">
                  <a:pos x="29" y="72"/>
                </a:cxn>
                <a:cxn ang="0">
                  <a:pos x="18" y="72"/>
                </a:cxn>
                <a:cxn ang="0">
                  <a:pos x="18" y="10"/>
                </a:cxn>
                <a:cxn ang="0">
                  <a:pos x="0" y="10"/>
                </a:cxn>
                <a:cxn ang="0">
                  <a:pos x="0" y="0"/>
                </a:cxn>
                <a:cxn ang="0">
                  <a:pos x="49" y="0"/>
                </a:cxn>
                <a:cxn ang="0">
                  <a:pos x="48" y="10"/>
                </a:cxn>
              </a:cxnLst>
              <a:rect l="0" t="0" r="r" b="b"/>
              <a:pathLst>
                <a:path w="49" h="72">
                  <a:moveTo>
                    <a:pt x="48" y="10"/>
                  </a:moveTo>
                  <a:lnTo>
                    <a:pt x="29" y="10"/>
                  </a:lnTo>
                  <a:lnTo>
                    <a:pt x="29" y="72"/>
                  </a:lnTo>
                  <a:lnTo>
                    <a:pt x="18" y="72"/>
                  </a:lnTo>
                  <a:lnTo>
                    <a:pt x="18" y="10"/>
                  </a:lnTo>
                  <a:lnTo>
                    <a:pt x="0" y="10"/>
                  </a:lnTo>
                  <a:lnTo>
                    <a:pt x="0" y="0"/>
                  </a:lnTo>
                  <a:lnTo>
                    <a:pt x="49" y="0"/>
                  </a:lnTo>
                  <a:lnTo>
                    <a:pt x="48" y="10"/>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5" name="Freeform 28"/>
            <p:cNvSpPr>
              <a:spLocks/>
            </p:cNvSpPr>
            <p:nvPr userDrawn="1"/>
          </p:nvSpPr>
          <p:spPr bwMode="gray">
            <a:xfrm>
              <a:off x="2851" y="1509"/>
              <a:ext cx="51" cy="74"/>
            </a:xfrm>
            <a:custGeom>
              <a:avLst/>
              <a:gdLst/>
              <a:ahLst/>
              <a:cxnLst>
                <a:cxn ang="0">
                  <a:pos x="34" y="105"/>
                </a:cxn>
                <a:cxn ang="0">
                  <a:pos x="0" y="96"/>
                </a:cxn>
                <a:cxn ang="0">
                  <a:pos x="7" y="83"/>
                </a:cxn>
                <a:cxn ang="0">
                  <a:pos x="34" y="92"/>
                </a:cxn>
                <a:cxn ang="0">
                  <a:pos x="54" y="75"/>
                </a:cxn>
                <a:cxn ang="0">
                  <a:pos x="39" y="60"/>
                </a:cxn>
                <a:cxn ang="0">
                  <a:pos x="28" y="57"/>
                </a:cxn>
                <a:cxn ang="0">
                  <a:pos x="9" y="45"/>
                </a:cxn>
                <a:cxn ang="0">
                  <a:pos x="4" y="30"/>
                </a:cxn>
                <a:cxn ang="0">
                  <a:pos x="39" y="0"/>
                </a:cxn>
                <a:cxn ang="0">
                  <a:pos x="71" y="10"/>
                </a:cxn>
                <a:cxn ang="0">
                  <a:pos x="63" y="22"/>
                </a:cxn>
                <a:cxn ang="0">
                  <a:pos x="39" y="14"/>
                </a:cxn>
                <a:cxn ang="0">
                  <a:pos x="23" y="28"/>
                </a:cxn>
                <a:cxn ang="0">
                  <a:pos x="36" y="40"/>
                </a:cxn>
                <a:cxn ang="0">
                  <a:pos x="48" y="44"/>
                </a:cxn>
                <a:cxn ang="0">
                  <a:pos x="73" y="73"/>
                </a:cxn>
                <a:cxn ang="0">
                  <a:pos x="34" y="105"/>
                </a:cxn>
              </a:cxnLst>
              <a:rect l="0" t="0" r="r" b="b"/>
              <a:pathLst>
                <a:path w="73" h="105">
                  <a:moveTo>
                    <a:pt x="34"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50" y="63"/>
                    <a:pt x="39" y="60"/>
                  </a:cubicBezTo>
                  <a:cubicBezTo>
                    <a:pt x="28" y="57"/>
                    <a:pt x="28" y="57"/>
                    <a:pt x="28" y="57"/>
                  </a:cubicBezTo>
                  <a:cubicBezTo>
                    <a:pt x="19" y="55"/>
                    <a:pt x="12" y="51"/>
                    <a:pt x="9"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60" y="105"/>
                    <a:pt x="3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6" name="Freeform 29"/>
            <p:cNvSpPr>
              <a:spLocks noEditPoints="1"/>
            </p:cNvSpPr>
            <p:nvPr userDrawn="1"/>
          </p:nvSpPr>
          <p:spPr bwMode="gray">
            <a:xfrm>
              <a:off x="2921" y="1511"/>
              <a:ext cx="34" cy="35"/>
            </a:xfrm>
            <a:custGeom>
              <a:avLst/>
              <a:gdLst/>
              <a:ahLst/>
              <a:cxnLst>
                <a:cxn ang="0">
                  <a:pos x="25" y="49"/>
                </a:cxn>
                <a:cxn ang="0">
                  <a:pos x="0" y="25"/>
                </a:cxn>
                <a:cxn ang="0">
                  <a:pos x="25" y="0"/>
                </a:cxn>
                <a:cxn ang="0">
                  <a:pos x="49" y="25"/>
                </a:cxn>
                <a:cxn ang="0">
                  <a:pos x="25" y="49"/>
                </a:cxn>
                <a:cxn ang="0">
                  <a:pos x="25" y="5"/>
                </a:cxn>
                <a:cxn ang="0">
                  <a:pos x="6" y="25"/>
                </a:cxn>
                <a:cxn ang="0">
                  <a:pos x="25" y="44"/>
                </a:cxn>
                <a:cxn ang="0">
                  <a:pos x="43" y="25"/>
                </a:cxn>
                <a:cxn ang="0">
                  <a:pos x="25" y="5"/>
                </a:cxn>
                <a:cxn ang="0">
                  <a:pos x="29" y="38"/>
                </a:cxn>
                <a:cxn ang="0">
                  <a:pos x="27" y="34"/>
                </a:cxn>
                <a:cxn ang="0">
                  <a:pos x="22" y="27"/>
                </a:cxn>
                <a:cxn ang="0">
                  <a:pos x="21" y="27"/>
                </a:cxn>
                <a:cxn ang="0">
                  <a:pos x="21" y="38"/>
                </a:cxn>
                <a:cxn ang="0">
                  <a:pos x="16" y="38"/>
                </a:cxn>
                <a:cxn ang="0">
                  <a:pos x="16" y="11"/>
                </a:cxn>
                <a:cxn ang="0">
                  <a:pos x="26" y="11"/>
                </a:cxn>
                <a:cxn ang="0">
                  <a:pos x="34" y="19"/>
                </a:cxn>
                <a:cxn ang="0">
                  <a:pos x="28" y="26"/>
                </a:cxn>
                <a:cxn ang="0">
                  <a:pos x="29" y="28"/>
                </a:cxn>
                <a:cxn ang="0">
                  <a:pos x="36" y="38"/>
                </a:cxn>
                <a:cxn ang="0">
                  <a:pos x="29" y="38"/>
                </a:cxn>
                <a:cxn ang="0">
                  <a:pos x="26" y="16"/>
                </a:cxn>
                <a:cxn ang="0">
                  <a:pos x="23" y="15"/>
                </a:cxn>
                <a:cxn ang="0">
                  <a:pos x="21" y="15"/>
                </a:cxn>
                <a:cxn ang="0">
                  <a:pos x="21" y="23"/>
                </a:cxn>
                <a:cxn ang="0">
                  <a:pos x="23" y="23"/>
                </a:cxn>
                <a:cxn ang="0">
                  <a:pos x="27" y="22"/>
                </a:cxn>
                <a:cxn ang="0">
                  <a:pos x="28" y="19"/>
                </a:cxn>
                <a:cxn ang="0">
                  <a:pos x="26" y="16"/>
                </a:cxn>
              </a:cxnLst>
              <a:rect l="0" t="0" r="r" b="b"/>
              <a:pathLst>
                <a:path w="49" h="49">
                  <a:moveTo>
                    <a:pt x="25" y="49"/>
                  </a:moveTo>
                  <a:cubicBezTo>
                    <a:pt x="11" y="49"/>
                    <a:pt x="0" y="38"/>
                    <a:pt x="0" y="25"/>
                  </a:cubicBezTo>
                  <a:cubicBezTo>
                    <a:pt x="0" y="11"/>
                    <a:pt x="11" y="0"/>
                    <a:pt x="25" y="0"/>
                  </a:cubicBezTo>
                  <a:cubicBezTo>
                    <a:pt x="38" y="0"/>
                    <a:pt x="49" y="11"/>
                    <a:pt x="49" y="25"/>
                  </a:cubicBezTo>
                  <a:cubicBezTo>
                    <a:pt x="49" y="38"/>
                    <a:pt x="38" y="49"/>
                    <a:pt x="25" y="49"/>
                  </a:cubicBezTo>
                  <a:close/>
                  <a:moveTo>
                    <a:pt x="25" y="5"/>
                  </a:moveTo>
                  <a:cubicBezTo>
                    <a:pt x="14" y="5"/>
                    <a:pt x="6" y="14"/>
                    <a:pt x="6" y="25"/>
                  </a:cubicBezTo>
                  <a:cubicBezTo>
                    <a:pt x="6" y="35"/>
                    <a:pt x="14" y="44"/>
                    <a:pt x="25" y="44"/>
                  </a:cubicBezTo>
                  <a:cubicBezTo>
                    <a:pt x="35" y="44"/>
                    <a:pt x="43" y="35"/>
                    <a:pt x="43" y="25"/>
                  </a:cubicBezTo>
                  <a:cubicBezTo>
                    <a:pt x="43" y="14"/>
                    <a:pt x="35" y="5"/>
                    <a:pt x="25" y="5"/>
                  </a:cubicBezTo>
                  <a:close/>
                  <a:moveTo>
                    <a:pt x="29" y="38"/>
                  </a:moveTo>
                  <a:cubicBezTo>
                    <a:pt x="28" y="36"/>
                    <a:pt x="28" y="36"/>
                    <a:pt x="27" y="34"/>
                  </a:cubicBezTo>
                  <a:cubicBezTo>
                    <a:pt x="24" y="29"/>
                    <a:pt x="23" y="27"/>
                    <a:pt x="22" y="27"/>
                  </a:cubicBezTo>
                  <a:cubicBezTo>
                    <a:pt x="22" y="27"/>
                    <a:pt x="22" y="27"/>
                    <a:pt x="21" y="27"/>
                  </a:cubicBezTo>
                  <a:cubicBezTo>
                    <a:pt x="21" y="38"/>
                    <a:pt x="21" y="38"/>
                    <a:pt x="21" y="38"/>
                  </a:cubicBezTo>
                  <a:cubicBezTo>
                    <a:pt x="16" y="38"/>
                    <a:pt x="16" y="38"/>
                    <a:pt x="16" y="38"/>
                  </a:cubicBezTo>
                  <a:cubicBezTo>
                    <a:pt x="16" y="11"/>
                    <a:pt x="16" y="11"/>
                    <a:pt x="16" y="11"/>
                  </a:cubicBezTo>
                  <a:cubicBezTo>
                    <a:pt x="26" y="11"/>
                    <a:pt x="26" y="11"/>
                    <a:pt x="26" y="11"/>
                  </a:cubicBezTo>
                  <a:cubicBezTo>
                    <a:pt x="31" y="11"/>
                    <a:pt x="34" y="14"/>
                    <a:pt x="34" y="19"/>
                  </a:cubicBezTo>
                  <a:cubicBezTo>
                    <a:pt x="34" y="23"/>
                    <a:pt x="31" y="26"/>
                    <a:pt x="28" y="26"/>
                  </a:cubicBezTo>
                  <a:cubicBezTo>
                    <a:pt x="29" y="27"/>
                    <a:pt x="29" y="27"/>
                    <a:pt x="29" y="28"/>
                  </a:cubicBezTo>
                  <a:cubicBezTo>
                    <a:pt x="31" y="29"/>
                    <a:pt x="36" y="38"/>
                    <a:pt x="36" y="38"/>
                  </a:cubicBezTo>
                  <a:lnTo>
                    <a:pt x="29" y="38"/>
                  </a:lnTo>
                  <a:close/>
                  <a:moveTo>
                    <a:pt x="26" y="16"/>
                  </a:moveTo>
                  <a:cubicBezTo>
                    <a:pt x="26" y="15"/>
                    <a:pt x="25" y="15"/>
                    <a:pt x="23" y="15"/>
                  </a:cubicBezTo>
                  <a:cubicBezTo>
                    <a:pt x="21" y="15"/>
                    <a:pt x="21" y="15"/>
                    <a:pt x="21" y="15"/>
                  </a:cubicBezTo>
                  <a:cubicBezTo>
                    <a:pt x="21" y="23"/>
                    <a:pt x="21" y="23"/>
                    <a:pt x="21" y="23"/>
                  </a:cubicBezTo>
                  <a:cubicBezTo>
                    <a:pt x="23" y="23"/>
                    <a:pt x="23" y="23"/>
                    <a:pt x="23" y="23"/>
                  </a:cubicBezTo>
                  <a:cubicBezTo>
                    <a:pt x="26" y="23"/>
                    <a:pt x="27" y="22"/>
                    <a:pt x="27" y="22"/>
                  </a:cubicBezTo>
                  <a:cubicBezTo>
                    <a:pt x="28" y="21"/>
                    <a:pt x="28" y="20"/>
                    <a:pt x="28" y="19"/>
                  </a:cubicBezTo>
                  <a:cubicBezTo>
                    <a:pt x="28" y="17"/>
                    <a:pt x="28" y="16"/>
                    <a:pt x="26" y="16"/>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7" name="Freeform 30"/>
            <p:cNvSpPr>
              <a:spLocks noEditPoints="1"/>
            </p:cNvSpPr>
            <p:nvPr userDrawn="1"/>
          </p:nvSpPr>
          <p:spPr bwMode="gray">
            <a:xfrm>
              <a:off x="1550" y="1396"/>
              <a:ext cx="317" cy="319"/>
            </a:xfrm>
            <a:custGeom>
              <a:avLst/>
              <a:gdLst/>
              <a:ahLst/>
              <a:cxnLst>
                <a:cxn ang="0">
                  <a:pos x="0" y="226"/>
                </a:cxn>
                <a:cxn ang="0">
                  <a:pos x="451" y="226"/>
                </a:cxn>
                <a:cxn ang="0">
                  <a:pos x="273" y="61"/>
                </a:cxn>
                <a:cxn ang="0">
                  <a:pos x="362" y="61"/>
                </a:cxn>
                <a:cxn ang="0">
                  <a:pos x="261" y="61"/>
                </a:cxn>
                <a:cxn ang="0">
                  <a:pos x="246" y="12"/>
                </a:cxn>
                <a:cxn ang="0">
                  <a:pos x="261" y="61"/>
                </a:cxn>
                <a:cxn ang="0">
                  <a:pos x="117" y="370"/>
                </a:cxn>
                <a:cxn ang="0">
                  <a:pos x="74" y="378"/>
                </a:cxn>
                <a:cxn ang="0">
                  <a:pos x="330" y="167"/>
                </a:cxn>
                <a:cxn ang="0">
                  <a:pos x="208" y="199"/>
                </a:cxn>
                <a:cxn ang="0">
                  <a:pos x="241" y="156"/>
                </a:cxn>
                <a:cxn ang="0">
                  <a:pos x="236" y="140"/>
                </a:cxn>
                <a:cxn ang="0">
                  <a:pos x="275" y="79"/>
                </a:cxn>
                <a:cxn ang="0">
                  <a:pos x="373" y="92"/>
                </a:cxn>
                <a:cxn ang="0">
                  <a:pos x="393" y="129"/>
                </a:cxn>
                <a:cxn ang="0">
                  <a:pos x="439" y="205"/>
                </a:cxn>
                <a:cxn ang="0">
                  <a:pos x="346" y="167"/>
                </a:cxn>
                <a:cxn ang="0">
                  <a:pos x="234" y="11"/>
                </a:cxn>
                <a:cxn ang="0">
                  <a:pos x="88" y="61"/>
                </a:cxn>
                <a:cxn ang="0">
                  <a:pos x="234" y="11"/>
                </a:cxn>
                <a:cxn ang="0">
                  <a:pos x="166" y="71"/>
                </a:cxn>
                <a:cxn ang="0">
                  <a:pos x="184" y="117"/>
                </a:cxn>
                <a:cxn ang="0">
                  <a:pos x="173" y="126"/>
                </a:cxn>
                <a:cxn ang="0">
                  <a:pos x="143" y="205"/>
                </a:cxn>
                <a:cxn ang="0">
                  <a:pos x="77" y="71"/>
                </a:cxn>
                <a:cxn ang="0">
                  <a:pos x="138" y="216"/>
                </a:cxn>
                <a:cxn ang="0">
                  <a:pos x="83" y="334"/>
                </a:cxn>
                <a:cxn ang="0">
                  <a:pos x="10" y="226"/>
                </a:cxn>
                <a:cxn ang="0">
                  <a:pos x="234" y="440"/>
                </a:cxn>
                <a:cxn ang="0">
                  <a:pos x="212" y="440"/>
                </a:cxn>
                <a:cxn ang="0">
                  <a:pos x="128" y="370"/>
                </a:cxn>
                <a:cxn ang="0">
                  <a:pos x="282" y="379"/>
                </a:cxn>
                <a:cxn ang="0">
                  <a:pos x="299" y="370"/>
                </a:cxn>
                <a:cxn ang="0">
                  <a:pos x="234" y="440"/>
                </a:cxn>
                <a:cxn ang="0">
                  <a:pos x="294" y="359"/>
                </a:cxn>
                <a:cxn ang="0">
                  <a:pos x="329" y="291"/>
                </a:cxn>
                <a:cxn ang="0">
                  <a:pos x="202" y="349"/>
                </a:cxn>
                <a:cxn ang="0">
                  <a:pos x="151" y="323"/>
                </a:cxn>
                <a:cxn ang="0">
                  <a:pos x="268" y="216"/>
                </a:cxn>
                <a:cxn ang="0">
                  <a:pos x="307" y="250"/>
                </a:cxn>
                <a:cxn ang="0">
                  <a:pos x="440" y="216"/>
                </a:cxn>
                <a:cxn ang="0">
                  <a:pos x="393" y="359"/>
                </a:cxn>
              </a:cxnLst>
              <a:rect l="0" t="0" r="r" b="b"/>
              <a:pathLst>
                <a:path w="451" h="452">
                  <a:moveTo>
                    <a:pt x="225" y="0"/>
                  </a:moveTo>
                  <a:cubicBezTo>
                    <a:pt x="101" y="0"/>
                    <a:pt x="0" y="102"/>
                    <a:pt x="0" y="226"/>
                  </a:cubicBezTo>
                  <a:cubicBezTo>
                    <a:pt x="0" y="350"/>
                    <a:pt x="101" y="452"/>
                    <a:pt x="225" y="452"/>
                  </a:cubicBezTo>
                  <a:cubicBezTo>
                    <a:pt x="350" y="452"/>
                    <a:pt x="451" y="350"/>
                    <a:pt x="451" y="226"/>
                  </a:cubicBezTo>
                  <a:cubicBezTo>
                    <a:pt x="451" y="102"/>
                    <a:pt x="350" y="0"/>
                    <a:pt x="225" y="0"/>
                  </a:cubicBezTo>
                  <a:close/>
                  <a:moveTo>
                    <a:pt x="273" y="61"/>
                  </a:moveTo>
                  <a:cubicBezTo>
                    <a:pt x="291" y="22"/>
                    <a:pt x="291" y="22"/>
                    <a:pt x="291" y="22"/>
                  </a:cubicBezTo>
                  <a:cubicBezTo>
                    <a:pt x="317" y="30"/>
                    <a:pt x="341" y="43"/>
                    <a:pt x="362" y="61"/>
                  </a:cubicBezTo>
                  <a:lnTo>
                    <a:pt x="273" y="61"/>
                  </a:lnTo>
                  <a:close/>
                  <a:moveTo>
                    <a:pt x="261" y="61"/>
                  </a:moveTo>
                  <a:cubicBezTo>
                    <a:pt x="223" y="61"/>
                    <a:pt x="223" y="61"/>
                    <a:pt x="223" y="61"/>
                  </a:cubicBezTo>
                  <a:cubicBezTo>
                    <a:pt x="246" y="12"/>
                    <a:pt x="246" y="12"/>
                    <a:pt x="246" y="12"/>
                  </a:cubicBezTo>
                  <a:cubicBezTo>
                    <a:pt x="258" y="13"/>
                    <a:pt x="269" y="16"/>
                    <a:pt x="280" y="18"/>
                  </a:cubicBezTo>
                  <a:lnTo>
                    <a:pt x="261" y="61"/>
                  </a:lnTo>
                  <a:close/>
                  <a:moveTo>
                    <a:pt x="78" y="370"/>
                  </a:moveTo>
                  <a:cubicBezTo>
                    <a:pt x="117" y="370"/>
                    <a:pt x="117" y="370"/>
                    <a:pt x="117" y="370"/>
                  </a:cubicBezTo>
                  <a:cubicBezTo>
                    <a:pt x="102" y="402"/>
                    <a:pt x="102" y="402"/>
                    <a:pt x="102" y="402"/>
                  </a:cubicBezTo>
                  <a:cubicBezTo>
                    <a:pt x="92" y="395"/>
                    <a:pt x="83" y="387"/>
                    <a:pt x="74" y="378"/>
                  </a:cubicBezTo>
                  <a:lnTo>
                    <a:pt x="78" y="370"/>
                  </a:lnTo>
                  <a:close/>
                  <a:moveTo>
                    <a:pt x="330" y="167"/>
                  </a:moveTo>
                  <a:cubicBezTo>
                    <a:pt x="309" y="196"/>
                    <a:pt x="304" y="199"/>
                    <a:pt x="255" y="199"/>
                  </a:cubicBezTo>
                  <a:cubicBezTo>
                    <a:pt x="208" y="199"/>
                    <a:pt x="208" y="199"/>
                    <a:pt x="208" y="199"/>
                  </a:cubicBezTo>
                  <a:cubicBezTo>
                    <a:pt x="231" y="149"/>
                    <a:pt x="231" y="149"/>
                    <a:pt x="231" y="149"/>
                  </a:cubicBezTo>
                  <a:cubicBezTo>
                    <a:pt x="235" y="151"/>
                    <a:pt x="238" y="154"/>
                    <a:pt x="241" y="156"/>
                  </a:cubicBezTo>
                  <a:cubicBezTo>
                    <a:pt x="247" y="148"/>
                    <a:pt x="247" y="148"/>
                    <a:pt x="247" y="148"/>
                  </a:cubicBezTo>
                  <a:cubicBezTo>
                    <a:pt x="244" y="145"/>
                    <a:pt x="240" y="142"/>
                    <a:pt x="236" y="140"/>
                  </a:cubicBezTo>
                  <a:cubicBezTo>
                    <a:pt x="260" y="87"/>
                    <a:pt x="260" y="87"/>
                    <a:pt x="260" y="87"/>
                  </a:cubicBezTo>
                  <a:cubicBezTo>
                    <a:pt x="265" y="80"/>
                    <a:pt x="269" y="79"/>
                    <a:pt x="275" y="79"/>
                  </a:cubicBezTo>
                  <a:cubicBezTo>
                    <a:pt x="318" y="79"/>
                    <a:pt x="318" y="79"/>
                    <a:pt x="318" y="79"/>
                  </a:cubicBezTo>
                  <a:cubicBezTo>
                    <a:pt x="352" y="79"/>
                    <a:pt x="367" y="84"/>
                    <a:pt x="373" y="92"/>
                  </a:cubicBezTo>
                  <a:cubicBezTo>
                    <a:pt x="377" y="99"/>
                    <a:pt x="380" y="112"/>
                    <a:pt x="376" y="131"/>
                  </a:cubicBezTo>
                  <a:cubicBezTo>
                    <a:pt x="393" y="129"/>
                    <a:pt x="393" y="129"/>
                    <a:pt x="393" y="129"/>
                  </a:cubicBezTo>
                  <a:cubicBezTo>
                    <a:pt x="395" y="121"/>
                    <a:pt x="398" y="113"/>
                    <a:pt x="401" y="104"/>
                  </a:cubicBezTo>
                  <a:cubicBezTo>
                    <a:pt x="422" y="133"/>
                    <a:pt x="435" y="168"/>
                    <a:pt x="439" y="205"/>
                  </a:cubicBezTo>
                  <a:cubicBezTo>
                    <a:pt x="328" y="205"/>
                    <a:pt x="328" y="205"/>
                    <a:pt x="328" y="205"/>
                  </a:cubicBezTo>
                  <a:cubicBezTo>
                    <a:pt x="346" y="167"/>
                    <a:pt x="346" y="167"/>
                    <a:pt x="346" y="167"/>
                  </a:cubicBezTo>
                  <a:lnTo>
                    <a:pt x="330" y="167"/>
                  </a:lnTo>
                  <a:close/>
                  <a:moveTo>
                    <a:pt x="234" y="11"/>
                  </a:moveTo>
                  <a:cubicBezTo>
                    <a:pt x="211" y="61"/>
                    <a:pt x="211" y="61"/>
                    <a:pt x="211" y="61"/>
                  </a:cubicBezTo>
                  <a:cubicBezTo>
                    <a:pt x="88" y="61"/>
                    <a:pt x="88" y="61"/>
                    <a:pt x="88" y="61"/>
                  </a:cubicBezTo>
                  <a:cubicBezTo>
                    <a:pt x="126" y="30"/>
                    <a:pt x="173" y="11"/>
                    <a:pt x="225" y="11"/>
                  </a:cubicBezTo>
                  <a:cubicBezTo>
                    <a:pt x="228" y="11"/>
                    <a:pt x="231" y="11"/>
                    <a:pt x="234" y="11"/>
                  </a:cubicBezTo>
                  <a:close/>
                  <a:moveTo>
                    <a:pt x="77" y="71"/>
                  </a:moveTo>
                  <a:cubicBezTo>
                    <a:pt x="166" y="71"/>
                    <a:pt x="166" y="71"/>
                    <a:pt x="166" y="71"/>
                  </a:cubicBezTo>
                  <a:cubicBezTo>
                    <a:pt x="162" y="80"/>
                    <a:pt x="162" y="80"/>
                    <a:pt x="162" y="80"/>
                  </a:cubicBezTo>
                  <a:cubicBezTo>
                    <a:pt x="185" y="81"/>
                    <a:pt x="197" y="86"/>
                    <a:pt x="184" y="117"/>
                  </a:cubicBezTo>
                  <a:cubicBezTo>
                    <a:pt x="181" y="117"/>
                    <a:pt x="178" y="116"/>
                    <a:pt x="175" y="115"/>
                  </a:cubicBezTo>
                  <a:cubicBezTo>
                    <a:pt x="173" y="126"/>
                    <a:pt x="173" y="126"/>
                    <a:pt x="173" y="126"/>
                  </a:cubicBezTo>
                  <a:cubicBezTo>
                    <a:pt x="175" y="126"/>
                    <a:pt x="178" y="127"/>
                    <a:pt x="180" y="127"/>
                  </a:cubicBezTo>
                  <a:cubicBezTo>
                    <a:pt x="143" y="205"/>
                    <a:pt x="143" y="205"/>
                    <a:pt x="143" y="205"/>
                  </a:cubicBezTo>
                  <a:cubicBezTo>
                    <a:pt x="11" y="205"/>
                    <a:pt x="11" y="205"/>
                    <a:pt x="11" y="205"/>
                  </a:cubicBezTo>
                  <a:cubicBezTo>
                    <a:pt x="16" y="153"/>
                    <a:pt x="40" y="106"/>
                    <a:pt x="77" y="71"/>
                  </a:cubicBezTo>
                  <a:close/>
                  <a:moveTo>
                    <a:pt x="11" y="216"/>
                  </a:moveTo>
                  <a:cubicBezTo>
                    <a:pt x="138" y="216"/>
                    <a:pt x="138" y="216"/>
                    <a:pt x="138" y="216"/>
                  </a:cubicBezTo>
                  <a:cubicBezTo>
                    <a:pt x="115" y="266"/>
                    <a:pt x="115" y="266"/>
                    <a:pt x="115" y="266"/>
                  </a:cubicBezTo>
                  <a:cubicBezTo>
                    <a:pt x="83" y="334"/>
                    <a:pt x="83" y="334"/>
                    <a:pt x="83" y="334"/>
                  </a:cubicBezTo>
                  <a:cubicBezTo>
                    <a:pt x="77" y="344"/>
                    <a:pt x="69" y="348"/>
                    <a:pt x="51" y="351"/>
                  </a:cubicBezTo>
                  <a:cubicBezTo>
                    <a:pt x="25" y="316"/>
                    <a:pt x="10" y="272"/>
                    <a:pt x="10" y="226"/>
                  </a:cubicBezTo>
                  <a:cubicBezTo>
                    <a:pt x="10" y="223"/>
                    <a:pt x="11" y="219"/>
                    <a:pt x="11" y="216"/>
                  </a:cubicBezTo>
                  <a:close/>
                  <a:moveTo>
                    <a:pt x="234" y="440"/>
                  </a:moveTo>
                  <a:cubicBezTo>
                    <a:pt x="229" y="432"/>
                    <a:pt x="229" y="432"/>
                    <a:pt x="229" y="432"/>
                  </a:cubicBezTo>
                  <a:cubicBezTo>
                    <a:pt x="223" y="435"/>
                    <a:pt x="218" y="438"/>
                    <a:pt x="212" y="440"/>
                  </a:cubicBezTo>
                  <a:cubicBezTo>
                    <a:pt x="175" y="438"/>
                    <a:pt x="141" y="426"/>
                    <a:pt x="111" y="408"/>
                  </a:cubicBezTo>
                  <a:cubicBezTo>
                    <a:pt x="128" y="370"/>
                    <a:pt x="128" y="370"/>
                    <a:pt x="128" y="370"/>
                  </a:cubicBezTo>
                  <a:cubicBezTo>
                    <a:pt x="288" y="370"/>
                    <a:pt x="288" y="370"/>
                    <a:pt x="288" y="370"/>
                  </a:cubicBezTo>
                  <a:cubicBezTo>
                    <a:pt x="286" y="373"/>
                    <a:pt x="285" y="375"/>
                    <a:pt x="282" y="379"/>
                  </a:cubicBezTo>
                  <a:cubicBezTo>
                    <a:pt x="292" y="384"/>
                    <a:pt x="292" y="384"/>
                    <a:pt x="292" y="384"/>
                  </a:cubicBezTo>
                  <a:cubicBezTo>
                    <a:pt x="294" y="380"/>
                    <a:pt x="297" y="375"/>
                    <a:pt x="299" y="370"/>
                  </a:cubicBezTo>
                  <a:cubicBezTo>
                    <a:pt x="384" y="370"/>
                    <a:pt x="384" y="370"/>
                    <a:pt x="384" y="370"/>
                  </a:cubicBezTo>
                  <a:cubicBezTo>
                    <a:pt x="347" y="411"/>
                    <a:pt x="293" y="438"/>
                    <a:pt x="234" y="440"/>
                  </a:cubicBezTo>
                  <a:close/>
                  <a:moveTo>
                    <a:pt x="393" y="359"/>
                  </a:moveTo>
                  <a:cubicBezTo>
                    <a:pt x="294" y="359"/>
                    <a:pt x="294" y="359"/>
                    <a:pt x="294" y="359"/>
                  </a:cubicBezTo>
                  <a:cubicBezTo>
                    <a:pt x="307" y="344"/>
                    <a:pt x="337" y="302"/>
                    <a:pt x="343" y="293"/>
                  </a:cubicBezTo>
                  <a:cubicBezTo>
                    <a:pt x="329" y="291"/>
                    <a:pt x="329" y="291"/>
                    <a:pt x="329" y="291"/>
                  </a:cubicBezTo>
                  <a:cubicBezTo>
                    <a:pt x="311" y="310"/>
                    <a:pt x="293" y="324"/>
                    <a:pt x="280" y="333"/>
                  </a:cubicBezTo>
                  <a:cubicBezTo>
                    <a:pt x="262" y="344"/>
                    <a:pt x="239" y="349"/>
                    <a:pt x="202" y="349"/>
                  </a:cubicBezTo>
                  <a:cubicBezTo>
                    <a:pt x="174" y="349"/>
                    <a:pt x="158" y="348"/>
                    <a:pt x="149" y="343"/>
                  </a:cubicBezTo>
                  <a:cubicBezTo>
                    <a:pt x="145" y="341"/>
                    <a:pt x="146" y="333"/>
                    <a:pt x="151" y="323"/>
                  </a:cubicBezTo>
                  <a:cubicBezTo>
                    <a:pt x="200" y="216"/>
                    <a:pt x="200" y="216"/>
                    <a:pt x="200" y="216"/>
                  </a:cubicBezTo>
                  <a:cubicBezTo>
                    <a:pt x="268" y="216"/>
                    <a:pt x="268" y="216"/>
                    <a:pt x="268" y="216"/>
                  </a:cubicBezTo>
                  <a:cubicBezTo>
                    <a:pt x="295" y="218"/>
                    <a:pt x="297" y="224"/>
                    <a:pt x="292" y="250"/>
                  </a:cubicBezTo>
                  <a:cubicBezTo>
                    <a:pt x="307" y="250"/>
                    <a:pt x="307" y="250"/>
                    <a:pt x="307" y="250"/>
                  </a:cubicBezTo>
                  <a:cubicBezTo>
                    <a:pt x="323" y="216"/>
                    <a:pt x="323" y="216"/>
                    <a:pt x="323" y="216"/>
                  </a:cubicBezTo>
                  <a:cubicBezTo>
                    <a:pt x="440" y="216"/>
                    <a:pt x="440" y="216"/>
                    <a:pt x="440" y="216"/>
                  </a:cubicBezTo>
                  <a:cubicBezTo>
                    <a:pt x="440" y="219"/>
                    <a:pt x="440" y="223"/>
                    <a:pt x="440" y="226"/>
                  </a:cubicBezTo>
                  <a:cubicBezTo>
                    <a:pt x="440" y="276"/>
                    <a:pt x="422" y="323"/>
                    <a:pt x="393" y="359"/>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8" name="Freeform 31"/>
            <p:cNvSpPr>
              <a:spLocks/>
            </p:cNvSpPr>
            <p:nvPr userDrawn="1"/>
          </p:nvSpPr>
          <p:spPr bwMode="gray">
            <a:xfrm>
              <a:off x="1731" y="1512"/>
              <a:ext cx="19" cy="19"/>
            </a:xfrm>
            <a:custGeom>
              <a:avLst/>
              <a:gdLst/>
              <a:ahLst/>
              <a:cxnLst>
                <a:cxn ang="0">
                  <a:pos x="0" y="7"/>
                </a:cxn>
                <a:cxn ang="0">
                  <a:pos x="17" y="27"/>
                </a:cxn>
                <a:cxn ang="0">
                  <a:pos x="26" y="20"/>
                </a:cxn>
                <a:cxn ang="0">
                  <a:pos x="8" y="0"/>
                </a:cxn>
                <a:cxn ang="0">
                  <a:pos x="0" y="7"/>
                </a:cxn>
              </a:cxnLst>
              <a:rect l="0" t="0" r="r" b="b"/>
              <a:pathLst>
                <a:path w="26" h="27">
                  <a:moveTo>
                    <a:pt x="0" y="7"/>
                  </a:moveTo>
                  <a:cubicBezTo>
                    <a:pt x="7" y="13"/>
                    <a:pt x="12" y="20"/>
                    <a:pt x="17" y="27"/>
                  </a:cubicBezTo>
                  <a:cubicBezTo>
                    <a:pt x="26" y="20"/>
                    <a:pt x="26" y="20"/>
                    <a:pt x="26" y="20"/>
                  </a:cubicBezTo>
                  <a:cubicBezTo>
                    <a:pt x="20" y="13"/>
                    <a:pt x="14" y="6"/>
                    <a:pt x="8" y="0"/>
                  </a:cubicBezTo>
                  <a:lnTo>
                    <a:pt x="0" y="7"/>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9" name="Freeform 32"/>
            <p:cNvSpPr>
              <a:spLocks/>
            </p:cNvSpPr>
            <p:nvPr userDrawn="1"/>
          </p:nvSpPr>
          <p:spPr bwMode="gray">
            <a:xfrm>
              <a:off x="1637" y="1475"/>
              <a:ext cx="19" cy="8"/>
            </a:xfrm>
            <a:custGeom>
              <a:avLst/>
              <a:gdLst/>
              <a:ahLst/>
              <a:cxnLst>
                <a:cxn ang="0">
                  <a:pos x="16" y="10"/>
                </a:cxn>
                <a:cxn ang="0">
                  <a:pos x="26" y="11"/>
                </a:cxn>
                <a:cxn ang="0">
                  <a:pos x="27" y="0"/>
                </a:cxn>
                <a:cxn ang="0">
                  <a:pos x="16" y="0"/>
                </a:cxn>
                <a:cxn ang="0">
                  <a:pos x="0" y="1"/>
                </a:cxn>
                <a:cxn ang="0">
                  <a:pos x="0" y="11"/>
                </a:cxn>
                <a:cxn ang="0">
                  <a:pos x="16" y="10"/>
                </a:cxn>
              </a:cxnLst>
              <a:rect l="0" t="0" r="r" b="b"/>
              <a:pathLst>
                <a:path w="27" h="11">
                  <a:moveTo>
                    <a:pt x="16" y="10"/>
                  </a:moveTo>
                  <a:cubicBezTo>
                    <a:pt x="20" y="10"/>
                    <a:pt x="23" y="11"/>
                    <a:pt x="26" y="11"/>
                  </a:cubicBezTo>
                  <a:cubicBezTo>
                    <a:pt x="27" y="0"/>
                    <a:pt x="27" y="0"/>
                    <a:pt x="27" y="0"/>
                  </a:cubicBezTo>
                  <a:cubicBezTo>
                    <a:pt x="23" y="0"/>
                    <a:pt x="20" y="0"/>
                    <a:pt x="16" y="0"/>
                  </a:cubicBezTo>
                  <a:cubicBezTo>
                    <a:pt x="10" y="0"/>
                    <a:pt x="5" y="0"/>
                    <a:pt x="0" y="1"/>
                  </a:cubicBezTo>
                  <a:cubicBezTo>
                    <a:pt x="0" y="11"/>
                    <a:pt x="0" y="11"/>
                    <a:pt x="0" y="11"/>
                  </a:cubicBezTo>
                  <a:cubicBezTo>
                    <a:pt x="6" y="11"/>
                    <a:pt x="11" y="10"/>
                    <a:pt x="16" y="10"/>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70" name="Freeform 33"/>
            <p:cNvSpPr>
              <a:spLocks/>
            </p:cNvSpPr>
            <p:nvPr userDrawn="1"/>
          </p:nvSpPr>
          <p:spPr bwMode="gray">
            <a:xfrm>
              <a:off x="1601" y="1478"/>
              <a:ext cx="21" cy="13"/>
            </a:xfrm>
            <a:custGeom>
              <a:avLst/>
              <a:gdLst/>
              <a:ahLst/>
              <a:cxnLst>
                <a:cxn ang="0">
                  <a:pos x="29" y="11"/>
                </a:cxn>
                <a:cxn ang="0">
                  <a:pos x="26" y="0"/>
                </a:cxn>
                <a:cxn ang="0">
                  <a:pos x="0" y="9"/>
                </a:cxn>
                <a:cxn ang="0">
                  <a:pos x="4" y="19"/>
                </a:cxn>
                <a:cxn ang="0">
                  <a:pos x="29" y="11"/>
                </a:cxn>
              </a:cxnLst>
              <a:rect l="0" t="0" r="r" b="b"/>
              <a:pathLst>
                <a:path w="29" h="19">
                  <a:moveTo>
                    <a:pt x="29" y="11"/>
                  </a:moveTo>
                  <a:cubicBezTo>
                    <a:pt x="26" y="0"/>
                    <a:pt x="26" y="0"/>
                    <a:pt x="26" y="0"/>
                  </a:cubicBezTo>
                  <a:cubicBezTo>
                    <a:pt x="17" y="2"/>
                    <a:pt x="9" y="5"/>
                    <a:pt x="0" y="9"/>
                  </a:cubicBezTo>
                  <a:cubicBezTo>
                    <a:pt x="4" y="19"/>
                    <a:pt x="4" y="19"/>
                    <a:pt x="4" y="19"/>
                  </a:cubicBezTo>
                  <a:cubicBezTo>
                    <a:pt x="12" y="15"/>
                    <a:pt x="20" y="13"/>
                    <a:pt x="29" y="11"/>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71" name="Freeform 34"/>
            <p:cNvSpPr>
              <a:spLocks/>
            </p:cNvSpPr>
            <p:nvPr userDrawn="1"/>
          </p:nvSpPr>
          <p:spPr bwMode="gray">
            <a:xfrm>
              <a:off x="1570" y="1491"/>
              <a:ext cx="19" cy="17"/>
            </a:xfrm>
            <a:custGeom>
              <a:avLst/>
              <a:gdLst/>
              <a:ahLst/>
              <a:cxnLst>
                <a:cxn ang="0">
                  <a:pos x="7" y="24"/>
                </a:cxn>
                <a:cxn ang="0">
                  <a:pos x="28" y="10"/>
                </a:cxn>
                <a:cxn ang="0">
                  <a:pos x="23" y="0"/>
                </a:cxn>
                <a:cxn ang="0">
                  <a:pos x="0" y="16"/>
                </a:cxn>
                <a:cxn ang="0">
                  <a:pos x="7" y="24"/>
                </a:cxn>
              </a:cxnLst>
              <a:rect l="0" t="0" r="r" b="b"/>
              <a:pathLst>
                <a:path w="28" h="24">
                  <a:moveTo>
                    <a:pt x="7" y="24"/>
                  </a:moveTo>
                  <a:cubicBezTo>
                    <a:pt x="14" y="19"/>
                    <a:pt x="21" y="14"/>
                    <a:pt x="28" y="10"/>
                  </a:cubicBezTo>
                  <a:cubicBezTo>
                    <a:pt x="23" y="0"/>
                    <a:pt x="23" y="0"/>
                    <a:pt x="23" y="0"/>
                  </a:cubicBezTo>
                  <a:cubicBezTo>
                    <a:pt x="15" y="5"/>
                    <a:pt x="7" y="10"/>
                    <a:pt x="0" y="16"/>
                  </a:cubicBezTo>
                  <a:lnTo>
                    <a:pt x="7" y="24"/>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72" name="Freeform 35"/>
            <p:cNvSpPr>
              <a:spLocks/>
            </p:cNvSpPr>
            <p:nvPr userDrawn="1"/>
          </p:nvSpPr>
          <p:spPr bwMode="gray">
            <a:xfrm>
              <a:off x="1764" y="1581"/>
              <a:ext cx="9" cy="20"/>
            </a:xfrm>
            <a:custGeom>
              <a:avLst/>
              <a:gdLst/>
              <a:ahLst/>
              <a:cxnLst>
                <a:cxn ang="0">
                  <a:pos x="0" y="2"/>
                </a:cxn>
                <a:cxn ang="0">
                  <a:pos x="2" y="28"/>
                </a:cxn>
                <a:cxn ang="0">
                  <a:pos x="13" y="27"/>
                </a:cxn>
                <a:cxn ang="0">
                  <a:pos x="10" y="0"/>
                </a:cxn>
                <a:cxn ang="0">
                  <a:pos x="0" y="2"/>
                </a:cxn>
              </a:cxnLst>
              <a:rect l="0" t="0" r="r" b="b"/>
              <a:pathLst>
                <a:path w="13" h="28">
                  <a:moveTo>
                    <a:pt x="0" y="2"/>
                  </a:moveTo>
                  <a:cubicBezTo>
                    <a:pt x="1" y="10"/>
                    <a:pt x="2" y="19"/>
                    <a:pt x="2" y="28"/>
                  </a:cubicBezTo>
                  <a:cubicBezTo>
                    <a:pt x="13" y="27"/>
                    <a:pt x="13" y="27"/>
                    <a:pt x="13" y="27"/>
                  </a:cubicBezTo>
                  <a:cubicBezTo>
                    <a:pt x="13" y="18"/>
                    <a:pt x="12" y="9"/>
                    <a:pt x="10" y="0"/>
                  </a:cubicBezTo>
                  <a:lnTo>
                    <a:pt x="0" y="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73" name="Freeform 36"/>
            <p:cNvSpPr>
              <a:spLocks/>
            </p:cNvSpPr>
            <p:nvPr userDrawn="1"/>
          </p:nvSpPr>
          <p:spPr bwMode="gray">
            <a:xfrm>
              <a:off x="1726" y="1677"/>
              <a:ext cx="19" cy="18"/>
            </a:xfrm>
            <a:custGeom>
              <a:avLst/>
              <a:gdLst/>
              <a:ahLst/>
              <a:cxnLst>
                <a:cxn ang="0">
                  <a:pos x="0" y="18"/>
                </a:cxn>
                <a:cxn ang="0">
                  <a:pos x="7" y="26"/>
                </a:cxn>
                <a:cxn ang="0">
                  <a:pos x="26" y="6"/>
                </a:cxn>
                <a:cxn ang="0">
                  <a:pos x="18" y="0"/>
                </a:cxn>
                <a:cxn ang="0">
                  <a:pos x="0" y="18"/>
                </a:cxn>
              </a:cxnLst>
              <a:rect l="0" t="0" r="r" b="b"/>
              <a:pathLst>
                <a:path w="26" h="26">
                  <a:moveTo>
                    <a:pt x="0" y="18"/>
                  </a:moveTo>
                  <a:cubicBezTo>
                    <a:pt x="7" y="26"/>
                    <a:pt x="7" y="26"/>
                    <a:pt x="7" y="26"/>
                  </a:cubicBezTo>
                  <a:cubicBezTo>
                    <a:pt x="14" y="20"/>
                    <a:pt x="20" y="13"/>
                    <a:pt x="26" y="6"/>
                  </a:cubicBezTo>
                  <a:cubicBezTo>
                    <a:pt x="18" y="0"/>
                    <a:pt x="18" y="0"/>
                    <a:pt x="18" y="0"/>
                  </a:cubicBezTo>
                  <a:cubicBezTo>
                    <a:pt x="13" y="6"/>
                    <a:pt x="7" y="12"/>
                    <a:pt x="0"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gr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C Arrow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own Arrow 2"/>
          <p:cNvSpPr/>
          <p:nvPr userDrawn="1"/>
        </p:nvSpPr>
        <p:spPr>
          <a:xfrm>
            <a:off x="2954963" y="1611312"/>
            <a:ext cx="2219568" cy="3231992"/>
          </a:xfrm>
          <a:prstGeom prst="downArrow">
            <a:avLst>
              <a:gd name="adj1" fmla="val 100000"/>
              <a:gd name="adj2" fmla="val 3709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smtClean="0">
              <a:latin typeface="Franklin Gothic Demi" pitchFamily="34" charset="0"/>
            </a:endParaRPr>
          </a:p>
        </p:txBody>
      </p:sp>
      <p:sp>
        <p:nvSpPr>
          <p:cNvPr id="4" name="Down Arrow 3"/>
          <p:cNvSpPr/>
          <p:nvPr userDrawn="1"/>
        </p:nvSpPr>
        <p:spPr>
          <a:xfrm flipV="1">
            <a:off x="406401" y="1611312"/>
            <a:ext cx="2219568" cy="3231992"/>
          </a:xfrm>
          <a:prstGeom prst="downArrow">
            <a:avLst>
              <a:gd name="adj1" fmla="val 100000"/>
              <a:gd name="adj2" fmla="val 3709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smtClean="0">
              <a:latin typeface="Franklin Gothic Demi" pitchFamily="34" charset="0"/>
            </a:endParaRPr>
          </a:p>
        </p:txBody>
      </p:sp>
      <p:grpSp>
        <p:nvGrpSpPr>
          <p:cNvPr id="5" name="Group 12"/>
          <p:cNvGrpSpPr/>
          <p:nvPr userDrawn="1"/>
        </p:nvGrpSpPr>
        <p:grpSpPr>
          <a:xfrm>
            <a:off x="5503524" y="2778057"/>
            <a:ext cx="1607565" cy="898505"/>
            <a:chOff x="2829560" y="1611313"/>
            <a:chExt cx="1451356" cy="1081595"/>
          </a:xfrm>
          <a:solidFill>
            <a:schemeClr val="accent1"/>
          </a:solidFill>
        </p:grpSpPr>
        <p:sp>
          <p:nvSpPr>
            <p:cNvPr id="6" name="Chevron 5"/>
            <p:cNvSpPr/>
            <p:nvPr/>
          </p:nvSpPr>
          <p:spPr>
            <a:xfrm>
              <a:off x="2829560" y="1611313"/>
              <a:ext cx="750316" cy="10815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7" name="Chevron 6"/>
            <p:cNvSpPr/>
            <p:nvPr/>
          </p:nvSpPr>
          <p:spPr>
            <a:xfrm>
              <a:off x="3530600" y="1611313"/>
              <a:ext cx="750316" cy="10815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sp>
        <p:nvSpPr>
          <p:cNvPr id="9" name="TextBox 8"/>
          <p:cNvSpPr txBox="1"/>
          <p:nvPr userDrawn="1"/>
        </p:nvSpPr>
        <p:spPr>
          <a:xfrm>
            <a:off x="275307" y="6210397"/>
            <a:ext cx="6113172" cy="246221"/>
          </a:xfrm>
          <a:prstGeom prst="rect">
            <a:avLst/>
          </a:prstGeom>
          <a:noFill/>
        </p:spPr>
        <p:txBody>
          <a:bodyPr wrap="square" rtlCol="0">
            <a:spAutoFit/>
          </a:bodyPr>
          <a:lstStyle/>
          <a:p>
            <a:r>
              <a:rPr lang="en-US" sz="1000" dirty="0" smtClean="0">
                <a:latin typeface="Franklin Gothic Book" pitchFamily="34" charset="0"/>
              </a:rPr>
              <a:t>*Per </a:t>
            </a:r>
            <a:r>
              <a:rPr lang="en-US" sz="1000" dirty="0" err="1" smtClean="0">
                <a:latin typeface="Franklin Gothic Book" pitchFamily="34" charset="0"/>
              </a:rPr>
              <a:t>Utilizer</a:t>
            </a:r>
            <a:r>
              <a:rPr lang="en-US" sz="1000" dirty="0" smtClean="0">
                <a:latin typeface="Franklin Gothic Book" pitchFamily="34" charset="0"/>
              </a:rPr>
              <a:t> Per Month</a:t>
            </a:r>
            <a:endParaRPr lang="en-US" sz="1000" dirty="0">
              <a:latin typeface="Franklin Gothic Book" pitchFamily="34" charset="0"/>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124830271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4210210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Break Blue Gradi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41DDD5-7FBE-264B-B020-F43FF1BC1B8C}"/>
              </a:ext>
            </a:extLst>
          </p:cNvPr>
          <p:cNvSpPr/>
          <p:nvPr/>
        </p:nvSpPr>
        <p:spPr>
          <a:xfrm>
            <a:off x="-3" y="0"/>
            <a:ext cx="6864096"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2" name="Title 1"/>
          <p:cNvSpPr>
            <a:spLocks noGrp="1"/>
          </p:cNvSpPr>
          <p:nvPr>
            <p:ph type="ctrTitle" hasCustomPrompt="1"/>
          </p:nvPr>
        </p:nvSpPr>
        <p:spPr bwMode="black">
          <a:xfrm>
            <a:off x="759883"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3" name="Subtitle 2"/>
          <p:cNvSpPr>
            <a:spLocks noGrp="1"/>
          </p:cNvSpPr>
          <p:nvPr>
            <p:ph type="subTitle" idx="1" hasCustomPrompt="1"/>
          </p:nvPr>
        </p:nvSpPr>
        <p:spPr bwMode="black">
          <a:xfrm>
            <a:off x="759885"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Tree>
    <p:extLst>
      <p:ext uri="{BB962C8B-B14F-4D97-AF65-F5344CB8AC3E}">
        <p14:creationId xmlns:p14="http://schemas.microsoft.com/office/powerpoint/2010/main" val="9681171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rinter Friendl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8230FC2-7100-DD43-A760-9BBCAFA33A2D}"/>
              </a:ext>
            </a:extLst>
          </p:cNvPr>
          <p:cNvSpPr/>
          <p:nvPr userDrawn="1"/>
        </p:nvSpPr>
        <p:spPr>
          <a:xfrm>
            <a:off x="11995349" y="1"/>
            <a:ext cx="198931"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29" name="Title 1"/>
          <p:cNvSpPr>
            <a:spLocks noGrp="1"/>
          </p:cNvSpPr>
          <p:nvPr>
            <p:ph type="ctrTitle" hasCustomPrompt="1"/>
          </p:nvPr>
        </p:nvSpPr>
        <p:spPr bwMode="black">
          <a:xfrm>
            <a:off x="970200" y="3740075"/>
            <a:ext cx="10258717" cy="1005840"/>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Printer-friendly cover option, title goes right here in sentence case</a:t>
            </a:r>
          </a:p>
        </p:txBody>
      </p:sp>
      <p:sp>
        <p:nvSpPr>
          <p:cNvPr id="30" name="Subtitle 2"/>
          <p:cNvSpPr>
            <a:spLocks noGrp="1"/>
          </p:cNvSpPr>
          <p:nvPr>
            <p:ph type="subTitle" idx="1" hasCustomPrompt="1"/>
          </p:nvPr>
        </p:nvSpPr>
        <p:spPr bwMode="black">
          <a:xfrm>
            <a:off x="970202" y="4927933"/>
            <a:ext cx="8531335" cy="400051"/>
          </a:xfrm>
          <a:prstGeom prst="rect">
            <a:avLst/>
          </a:prstGeom>
        </p:spPr>
        <p:txBody>
          <a:bodyPr lIns="0" tIns="0" rIns="0" bIns="0">
            <a:noAutofit/>
          </a:bodyPr>
          <a:lstStyle>
            <a:lvl1pPr marL="0" indent="0" algn="l">
              <a:buNone/>
              <a:defRPr sz="2400" baseline="0">
                <a:solidFill>
                  <a:schemeClr val="tx2"/>
                </a:solidFill>
                <a:latin typeface="+mj-lt"/>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 keep to one line, 18pt</a:t>
            </a:r>
          </a:p>
        </p:txBody>
      </p:sp>
      <p:sp>
        <p:nvSpPr>
          <p:cNvPr id="31" name="Text Placeholder 54"/>
          <p:cNvSpPr>
            <a:spLocks noGrp="1"/>
          </p:cNvSpPr>
          <p:nvPr>
            <p:ph type="body" sz="quarter" idx="13" hasCustomPrompt="1"/>
          </p:nvPr>
        </p:nvSpPr>
        <p:spPr bwMode="black">
          <a:xfrm>
            <a:off x="970202" y="5360058"/>
            <a:ext cx="8523087" cy="382465"/>
          </a:xfrm>
          <a:prstGeom prst="rect">
            <a:avLst/>
          </a:prstGeom>
        </p:spPr>
        <p:txBody>
          <a:bodyPr lIns="0" tIns="0" rIns="0" bIns="0"/>
          <a:lstStyle>
            <a:lvl1pPr marL="0" indent="0" algn="l" defTabSz="1218988" rtl="0" eaLnBrk="1" latinLnBrk="0" hangingPunct="1">
              <a:lnSpc>
                <a:spcPct val="90000"/>
              </a:lnSpc>
              <a:spcBef>
                <a:spcPct val="20000"/>
              </a:spcBef>
              <a:buClr>
                <a:schemeClr val="accent4"/>
              </a:buClr>
              <a:buFont typeface="Franklin Gothic Book" pitchFamily="34" charset="0"/>
              <a:buNone/>
              <a:defRPr kumimoji="0" lang="en-US" sz="2000" b="0" i="0" u="none" strike="noStrike" kern="1200" cap="none" spc="0" normalizeH="0" baseline="0" noProof="0" dirty="0" smtClean="0">
                <a:ln>
                  <a:noFill/>
                </a:ln>
                <a:solidFill>
                  <a:schemeClr val="tx2"/>
                </a:solidFill>
                <a:effectLst/>
                <a:uLnTx/>
                <a:uFillTx/>
                <a:latin typeface="+mn-lt"/>
                <a:ea typeface="+mn-ea"/>
                <a:cs typeface="+mn-cs"/>
              </a:defRPr>
            </a:lvl1pPr>
            <a:lvl2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2pPr>
            <a:lvl3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3pPr>
            <a:lvl4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4pPr>
            <a:lvl5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5pPr>
          </a:lstStyle>
          <a:p>
            <a:pPr marL="0" marR="0" lvl="0" indent="0" algn="l" defTabSz="1218988" rtl="0" eaLnBrk="1" fontAlgn="auto" latinLnBrk="0" hangingPunct="1">
              <a:lnSpc>
                <a:spcPct val="100000"/>
              </a:lnSpc>
              <a:spcBef>
                <a:spcPct val="20000"/>
              </a:spcBef>
              <a:spcAft>
                <a:spcPts val="0"/>
              </a:spcAft>
              <a:buClrTx/>
              <a:buSzTx/>
              <a:buFont typeface="Franklin Gothic Book" pitchFamily="34" charset="0"/>
              <a:buNone/>
              <a:tabLst/>
              <a:defRPr/>
            </a:pPr>
            <a:r>
              <a:rPr lang="en-US" dirty="0"/>
              <a:t>Date, presenter’s name or additional info here, 15pt</a:t>
            </a:r>
          </a:p>
        </p:txBody>
      </p:sp>
      <p:sp>
        <p:nvSpPr>
          <p:cNvPr id="15" name="Text Placeholder 7"/>
          <p:cNvSpPr>
            <a:spLocks noGrp="1"/>
          </p:cNvSpPr>
          <p:nvPr>
            <p:ph type="body" sz="quarter" idx="14" hasCustomPrompt="1"/>
          </p:nvPr>
        </p:nvSpPr>
        <p:spPr>
          <a:xfrm>
            <a:off x="970202" y="3228104"/>
            <a:ext cx="10258716" cy="358696"/>
          </a:xfrm>
          <a:prstGeom prst="rect">
            <a:avLst/>
          </a:prstGeom>
        </p:spPr>
        <p:txBody>
          <a:bodyPr lIns="0" tIns="0" rIns="0" bIns="0">
            <a:noAutofit/>
          </a:bodyPr>
          <a:lstStyle>
            <a:lvl1pPr marL="0" marR="0" indent="0" algn="l" defTabSz="1218988" rtl="0" eaLnBrk="1" fontAlgn="auto" latinLnBrk="0" hangingPunct="1">
              <a:lnSpc>
                <a:spcPct val="100000"/>
              </a:lnSpc>
              <a:spcBef>
                <a:spcPts val="0"/>
              </a:spcBef>
              <a:spcAft>
                <a:spcPts val="0"/>
              </a:spcAft>
              <a:buClrTx/>
              <a:buSzTx/>
              <a:buFontTx/>
              <a:buNone/>
              <a:tabLst/>
              <a:defRPr sz="1600" b="1" i="0" cap="all" spc="200" baseline="0">
                <a:solidFill>
                  <a:schemeClr val="accent2"/>
                </a:solidFill>
                <a:latin typeface="Century Gothic" panose="020B0502020202020204" pitchFamily="34" charset="0"/>
              </a:defRPr>
            </a:lvl1pPr>
          </a:lstStyle>
          <a:p>
            <a:pPr marL="0" marR="0" lvl="0" indent="0" algn="l" defTabSz="1218988" rtl="0" eaLnBrk="1" fontAlgn="auto" latinLnBrk="0" hangingPunct="1">
              <a:lnSpc>
                <a:spcPct val="100000"/>
              </a:lnSpc>
              <a:spcBef>
                <a:spcPts val="0"/>
              </a:spcBef>
              <a:spcAft>
                <a:spcPts val="0"/>
              </a:spcAft>
              <a:buClrTx/>
              <a:buSzTx/>
              <a:buFontTx/>
              <a:buNone/>
              <a:tabLst/>
              <a:defRPr/>
            </a:pPr>
            <a:r>
              <a:rPr kumimoji="0" lang="en-US" sz="1600" b="1" i="0" u="none" strike="noStrike" kern="1200" cap="all" spc="400" normalizeH="0" baseline="0" noProof="0" dirty="0">
                <a:ln>
                  <a:noFill/>
                </a:ln>
                <a:solidFill>
                  <a:schemeClr val="tx2"/>
                </a:solidFill>
                <a:effectLst/>
                <a:uLnTx/>
                <a:uFillTx/>
                <a:latin typeface="Century Gothic" panose="020B0502020202020204" pitchFamily="34" charset="0"/>
                <a:ea typeface="+mn-ea"/>
                <a:cs typeface="+mn-cs"/>
              </a:rPr>
              <a:t>Eyebrow text here</a:t>
            </a:r>
          </a:p>
        </p:txBody>
      </p:sp>
      <p:pic>
        <p:nvPicPr>
          <p:cNvPr id="9" name="image" descr="{&quot;templafy&quot;:{&quot;id&quot;:&quot;0625b463-e08e-4200-9df7-aba033447f4f&quot;}}">
            <a:extLst>
              <a:ext uri="{FF2B5EF4-FFF2-40B4-BE49-F238E27FC236}">
                <a16:creationId xmlns:a16="http://schemas.microsoft.com/office/drawing/2014/main" id="{15987DAA-20D7-463C-8EBF-1E10D13994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74113" y="5888146"/>
            <a:ext cx="1905600" cy="395412"/>
          </a:xfrm>
          <a:prstGeom prst="rect">
            <a:avLst/>
          </a:prstGeom>
        </p:spPr>
      </p:pic>
    </p:spTree>
    <p:extLst>
      <p:ext uri="{BB962C8B-B14F-4D97-AF65-F5344CB8AC3E}">
        <p14:creationId xmlns:p14="http://schemas.microsoft.com/office/powerpoint/2010/main" val="2442700854"/>
      </p:ext>
    </p:extLst>
  </p:cSld>
  <p:clrMapOvr>
    <a:masterClrMapping/>
  </p:clrMapOv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A">
    <p:spTree>
      <p:nvGrpSpPr>
        <p:cNvPr id="1" name=""/>
        <p:cNvGrpSpPr/>
        <p:nvPr/>
      </p:nvGrpSpPr>
      <p:grpSpPr>
        <a:xfrm>
          <a:off x="0" y="0"/>
          <a:ext cx="0" cy="0"/>
          <a:chOff x="0" y="0"/>
          <a:chExt cx="0" cy="0"/>
        </a:xfrm>
      </p:grpSpPr>
      <p:sp>
        <p:nvSpPr>
          <p:cNvPr id="168" name="Picture Placeholder 2">
            <a:extLst>
              <a:ext uri="{FF2B5EF4-FFF2-40B4-BE49-F238E27FC236}">
                <a16:creationId xmlns:a16="http://schemas.microsoft.com/office/drawing/2014/main" id="{35A2D804-2C0E-423B-A87B-95B69B80287C}"/>
              </a:ext>
            </a:extLst>
          </p:cNvPr>
          <p:cNvSpPr>
            <a:spLocks noGrp="1"/>
          </p:cNvSpPr>
          <p:nvPr>
            <p:ph type="pic" sz="quarter" idx="24" hasCustomPrompt="1"/>
          </p:nvPr>
        </p:nvSpPr>
        <p:spPr>
          <a:xfrm>
            <a:off x="-8467" y="0"/>
            <a:ext cx="12200467" cy="6858000"/>
          </a:xfrm>
          <a:solidFill>
            <a:schemeClr val="bg1">
              <a:lumMod val="95000"/>
            </a:schemeClr>
          </a:solidFill>
        </p:spPr>
        <p:txBody>
          <a:bodyPr>
            <a:normAutofit/>
          </a:bodyPr>
          <a:lstStyle>
            <a:lvl1pPr marL="0" indent="0" algn="ctr">
              <a:buNone/>
              <a:defRPr sz="1867"/>
            </a:lvl1pPr>
          </a:lstStyle>
          <a:p>
            <a:pPr marL="0" marR="0" lvl="0" indent="0" algn="ctr" defTabSz="1218988" rtl="0" eaLnBrk="1" fontAlgn="auto" latinLnBrk="0" hangingPunct="1">
              <a:lnSpc>
                <a:spcPct val="95000"/>
              </a:lnSpc>
              <a:spcBef>
                <a:spcPts val="800"/>
              </a:spcBef>
              <a:spcAft>
                <a:spcPts val="0"/>
              </a:spcAft>
              <a:buClr>
                <a:schemeClr val="accent3"/>
              </a:buClr>
              <a:buSzTx/>
              <a:buFont typeface="Franklin Gothic Book" pitchFamily="34" charset="0"/>
              <a:buNone/>
              <a:tabLst/>
              <a:defRPr/>
            </a:pPr>
            <a:r>
              <a:rPr lang="en-US" dirty="0"/>
              <a:t>Click here and insert an image from Templafy</a:t>
            </a:r>
          </a:p>
        </p:txBody>
      </p:sp>
      <p:sp>
        <p:nvSpPr>
          <p:cNvPr id="114" name="Text Placeholder 113">
            <a:extLst>
              <a:ext uri="{FF2B5EF4-FFF2-40B4-BE49-F238E27FC236}">
                <a16:creationId xmlns:a16="http://schemas.microsoft.com/office/drawing/2014/main" id="{D3C981C2-DCBE-4679-A07E-077FFFC5E424}"/>
              </a:ext>
            </a:extLst>
          </p:cNvPr>
          <p:cNvSpPr>
            <a:spLocks noGrp="1"/>
          </p:cNvSpPr>
          <p:nvPr>
            <p:ph type="body" sz="quarter" idx="20"/>
          </p:nvPr>
        </p:nvSpPr>
        <p:spPr>
          <a:xfrm>
            <a:off x="759885" y="753536"/>
            <a:ext cx="6104467" cy="5348817"/>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16"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960967" y="2756200"/>
            <a:ext cx="5560448" cy="1345600"/>
          </a:xfrm>
        </p:spPr>
        <p:txBody>
          <a:bodyPr/>
          <a:lstStyle>
            <a:lvl1pPr>
              <a:lnSpc>
                <a:spcPct val="80000"/>
              </a:lnSpc>
              <a:defRPr sz="4533">
                <a:solidFill>
                  <a:schemeClr val="bg1"/>
                </a:solidFill>
              </a:defRPr>
            </a:lvl1pPr>
          </a:lstStyle>
          <a:p>
            <a:r>
              <a:rPr lang="en-US" dirty="0">
                <a:solidFill>
                  <a:schemeClr val="bg1"/>
                </a:solidFill>
              </a:rPr>
              <a:t>Cover title here on one or two lines</a:t>
            </a:r>
          </a:p>
        </p:txBody>
      </p:sp>
      <p:sp>
        <p:nvSpPr>
          <p:cNvPr id="18"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960968" y="4139861"/>
            <a:ext cx="5557021" cy="400051"/>
          </a:xfrm>
          <a:prstGeom prst="rect">
            <a:avLst/>
          </a:prstGeom>
        </p:spPr>
        <p:txBody>
          <a:bodyPr lIns="0" tIns="0" rIns="0" bIns="0"/>
          <a:lstStyle>
            <a:lvl1pPr marL="0" indent="0">
              <a:buFontTx/>
              <a:buNone/>
              <a:defRPr sz="2400">
                <a:solidFill>
                  <a:schemeClr val="bg1"/>
                </a:solidFill>
              </a:defRPr>
            </a:lvl1pPr>
          </a:lstStyle>
          <a:p>
            <a:r>
              <a:rPr lang="en-US" dirty="0">
                <a:solidFill>
                  <a:schemeClr val="bg1"/>
                </a:solidFill>
              </a:rPr>
              <a:t>Subtitle or presenter</a:t>
            </a:r>
          </a:p>
        </p:txBody>
      </p:sp>
      <p:sp>
        <p:nvSpPr>
          <p:cNvPr id="19"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960968" y="4571985"/>
            <a:ext cx="5557021" cy="382465"/>
          </a:xfrm>
          <a:prstGeom prst="rect">
            <a:avLst/>
          </a:prstGeom>
        </p:spPr>
        <p:txBody>
          <a:bodyPr lIns="0" tIns="0" rIns="0" bIns="0"/>
          <a:lstStyle>
            <a:lvl1pPr marL="0" indent="0">
              <a:buFontTx/>
              <a:buNone/>
              <a:defRPr sz="2000">
                <a:solidFill>
                  <a:schemeClr val="bg1"/>
                </a:solidFill>
              </a:defRPr>
            </a:lvl1pPr>
          </a:lstStyle>
          <a:p>
            <a:r>
              <a:rPr lang="en-US" dirty="0">
                <a:solidFill>
                  <a:schemeClr val="bg1"/>
                </a:solidFill>
              </a:rPr>
              <a:t>Date</a:t>
            </a:r>
          </a:p>
        </p:txBody>
      </p:sp>
      <p:sp>
        <p:nvSpPr>
          <p:cNvPr id="12"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960969" y="1105955"/>
            <a:ext cx="5521447" cy="358696"/>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Eyebrow text Here</a:t>
            </a:r>
          </a:p>
        </p:txBody>
      </p:sp>
      <p:sp>
        <p:nvSpPr>
          <p:cNvPr id="4" name="Slide Number Placeholder 3">
            <a:extLst>
              <a:ext uri="{FF2B5EF4-FFF2-40B4-BE49-F238E27FC236}">
                <a16:creationId xmlns:a16="http://schemas.microsoft.com/office/drawing/2014/main" id="{45D28C75-EE1A-4D15-AFAC-8C2BEDF57365}"/>
              </a:ext>
            </a:extLst>
          </p:cNvPr>
          <p:cNvSpPr>
            <a:spLocks noGrp="1"/>
          </p:cNvSpPr>
          <p:nvPr>
            <p:ph type="sldNum" sz="quarter" idx="17"/>
          </p:nvPr>
        </p:nvSpPr>
        <p:spPr/>
        <p:txBody>
          <a:bodyPr/>
          <a:lstStyle/>
          <a:p>
            <a:fld id="{B3F5AA52-72AE-42D6-A9FC-4955E9071706}" type="slidenum">
              <a:rPr lang="en-US" smtClean="0"/>
              <a:pPr/>
              <a:t>‹#›</a:t>
            </a:fld>
            <a:endParaRPr lang="en-US"/>
          </a:p>
        </p:txBody>
      </p:sp>
      <p:sp>
        <p:nvSpPr>
          <p:cNvPr id="167" name="Footer Placeholder 166">
            <a:extLst>
              <a:ext uri="{FF2B5EF4-FFF2-40B4-BE49-F238E27FC236}">
                <a16:creationId xmlns:a16="http://schemas.microsoft.com/office/drawing/2014/main" id="{9E4C7F4E-4505-44E0-9AD6-1643E45B00A5}"/>
              </a:ext>
            </a:extLst>
          </p:cNvPr>
          <p:cNvSpPr>
            <a:spLocks noGrp="1"/>
          </p:cNvSpPr>
          <p:nvPr>
            <p:ph type="ftr" sz="quarter" idx="22"/>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477576757"/>
      </p:ext>
    </p:extLst>
  </p:cSld>
  <p:clrMapOvr>
    <a:masterClrMapping/>
  </p:clrMapOv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B">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55C245F-B7BD-4AA5-A85C-0B5E1469D4C8}"/>
              </a:ext>
            </a:extLst>
          </p:cNvPr>
          <p:cNvSpPr>
            <a:spLocks noGrp="1"/>
          </p:cNvSpPr>
          <p:nvPr>
            <p:ph type="pic" sz="quarter" idx="24" hasCustomPrompt="1"/>
          </p:nvPr>
        </p:nvSpPr>
        <p:spPr>
          <a:xfrm>
            <a:off x="-8467" y="0"/>
            <a:ext cx="12200467" cy="6858000"/>
          </a:xfrm>
          <a:solidFill>
            <a:schemeClr val="bg1">
              <a:lumMod val="95000"/>
            </a:schemeClr>
          </a:solidFill>
        </p:spPr>
        <p:txBody>
          <a:bodyPr>
            <a:normAutofit/>
          </a:bodyPr>
          <a:lstStyle>
            <a:lvl1pPr marL="0" indent="0" algn="r">
              <a:buNone/>
              <a:defRPr sz="1867"/>
            </a:lvl1pPr>
          </a:lstStyle>
          <a:p>
            <a:r>
              <a:rPr lang="en-US" dirty="0"/>
              <a:t>Click here and insert an image from Templafy</a:t>
            </a:r>
          </a:p>
        </p:txBody>
      </p:sp>
      <p:sp>
        <p:nvSpPr>
          <p:cNvPr id="20" name="Text Placeholder 113">
            <a:extLst>
              <a:ext uri="{FF2B5EF4-FFF2-40B4-BE49-F238E27FC236}">
                <a16:creationId xmlns:a16="http://schemas.microsoft.com/office/drawing/2014/main" id="{68591EA0-9A58-430C-8736-5FD07F615C68}"/>
              </a:ext>
            </a:extLst>
          </p:cNvPr>
          <p:cNvSpPr>
            <a:spLocks noGrp="1"/>
          </p:cNvSpPr>
          <p:nvPr>
            <p:ph type="body" sz="quarter" idx="22"/>
          </p:nvPr>
        </p:nvSpPr>
        <p:spPr>
          <a:xfrm>
            <a:off x="6843187" y="3467102"/>
            <a:ext cx="5388325" cy="1782233"/>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14" name="Text Placeholder 113">
            <a:extLst>
              <a:ext uri="{FF2B5EF4-FFF2-40B4-BE49-F238E27FC236}">
                <a16:creationId xmlns:a16="http://schemas.microsoft.com/office/drawing/2014/main" id="{FE8B47E7-2574-4631-B9B1-B7960CC95C09}"/>
              </a:ext>
            </a:extLst>
          </p:cNvPr>
          <p:cNvSpPr>
            <a:spLocks noGrp="1"/>
          </p:cNvSpPr>
          <p:nvPr>
            <p:ph type="body" sz="quarter" idx="20"/>
          </p:nvPr>
        </p:nvSpPr>
        <p:spPr>
          <a:xfrm>
            <a:off x="-33867" y="-8464"/>
            <a:ext cx="6897960" cy="3488265"/>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22" name="Text Placeholder 113">
            <a:extLst>
              <a:ext uri="{FF2B5EF4-FFF2-40B4-BE49-F238E27FC236}">
                <a16:creationId xmlns:a16="http://schemas.microsoft.com/office/drawing/2014/main" id="{85DB2C28-657E-4866-8E21-87D3AA1B3511}"/>
              </a:ext>
            </a:extLst>
          </p:cNvPr>
          <p:cNvSpPr>
            <a:spLocks noGrp="1"/>
          </p:cNvSpPr>
          <p:nvPr>
            <p:ph type="body" sz="quarter" idx="23"/>
          </p:nvPr>
        </p:nvSpPr>
        <p:spPr>
          <a:xfrm>
            <a:off x="-33867" y="5235736"/>
            <a:ext cx="6897960" cy="1639197"/>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16"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960969" y="1129260"/>
            <a:ext cx="5393265" cy="2299741"/>
          </a:xfrm>
        </p:spPr>
        <p:txBody>
          <a:bodyPr anchor="ctr" anchorCtr="0"/>
          <a:lstStyle>
            <a:lvl1pPr>
              <a:lnSpc>
                <a:spcPct val="80000"/>
              </a:lnSpc>
              <a:defRPr sz="4533">
                <a:solidFill>
                  <a:schemeClr val="bg1"/>
                </a:solidFill>
              </a:defRPr>
            </a:lvl1pPr>
          </a:lstStyle>
          <a:p>
            <a:r>
              <a:rPr lang="en-US" dirty="0">
                <a:solidFill>
                  <a:schemeClr val="bg1"/>
                </a:solidFill>
              </a:rPr>
              <a:t>Cover title here on one or two lines</a:t>
            </a:r>
          </a:p>
        </p:txBody>
      </p:sp>
      <p:sp>
        <p:nvSpPr>
          <p:cNvPr id="18"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7525405" y="3960233"/>
            <a:ext cx="3906712" cy="400051"/>
          </a:xfrm>
          <a:prstGeom prst="rect">
            <a:avLst/>
          </a:prstGeom>
        </p:spPr>
        <p:txBody>
          <a:bodyPr lIns="0" tIns="0" rIns="0" bIns="0"/>
          <a:lstStyle>
            <a:lvl1pPr marL="0" indent="0">
              <a:buFontTx/>
              <a:buNone/>
              <a:defRPr sz="2400">
                <a:solidFill>
                  <a:schemeClr val="bg1"/>
                </a:solidFill>
              </a:defRPr>
            </a:lvl1pPr>
          </a:lstStyle>
          <a:p>
            <a:r>
              <a:rPr lang="en-US" dirty="0">
                <a:solidFill>
                  <a:schemeClr val="bg1"/>
                </a:solidFill>
              </a:rPr>
              <a:t>Subtitle or presenter</a:t>
            </a:r>
          </a:p>
        </p:txBody>
      </p:sp>
      <p:sp>
        <p:nvSpPr>
          <p:cNvPr id="19"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7525407" y="4392357"/>
            <a:ext cx="3906712" cy="382465"/>
          </a:xfrm>
          <a:prstGeom prst="rect">
            <a:avLst/>
          </a:prstGeom>
        </p:spPr>
        <p:txBody>
          <a:bodyPr lIns="0" tIns="0" rIns="0" bIns="0"/>
          <a:lstStyle>
            <a:lvl1pPr marL="0" indent="0">
              <a:buFontTx/>
              <a:buNone/>
              <a:defRPr sz="2000">
                <a:solidFill>
                  <a:schemeClr val="bg1"/>
                </a:solidFill>
              </a:defRPr>
            </a:lvl1pPr>
          </a:lstStyle>
          <a:p>
            <a:r>
              <a:rPr lang="en-US" dirty="0">
                <a:solidFill>
                  <a:schemeClr val="bg1"/>
                </a:solidFill>
              </a:rPr>
              <a:t>Date</a:t>
            </a:r>
          </a:p>
        </p:txBody>
      </p:sp>
      <p:sp>
        <p:nvSpPr>
          <p:cNvPr id="12"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960967" y="738713"/>
            <a:ext cx="5384800" cy="358696"/>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Eyebrow text Here</a:t>
            </a:r>
          </a:p>
        </p:txBody>
      </p:sp>
    </p:spTree>
    <p:extLst>
      <p:ext uri="{BB962C8B-B14F-4D97-AF65-F5344CB8AC3E}">
        <p14:creationId xmlns:p14="http://schemas.microsoft.com/office/powerpoint/2010/main" val="2372298630"/>
      </p:ext>
    </p:extLst>
  </p:cSld>
  <p:clrMapOvr>
    <a:masterClrMapping/>
  </p:clrMapOv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C">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2A79F9F2-3BE4-443B-81F5-A3658CA82177}"/>
              </a:ext>
            </a:extLst>
          </p:cNvPr>
          <p:cNvSpPr>
            <a:spLocks noGrp="1"/>
          </p:cNvSpPr>
          <p:nvPr>
            <p:ph type="pic" sz="quarter" idx="24" hasCustomPrompt="1"/>
          </p:nvPr>
        </p:nvSpPr>
        <p:spPr>
          <a:xfrm>
            <a:off x="-8467" y="0"/>
            <a:ext cx="12001536" cy="6858000"/>
          </a:xfrm>
          <a:solidFill>
            <a:schemeClr val="bg1">
              <a:lumMod val="95000"/>
            </a:schemeClr>
          </a:solidFill>
        </p:spPr>
        <p:txBody>
          <a:bodyPr>
            <a:normAutofit/>
          </a:bodyPr>
          <a:lstStyle>
            <a:lvl1pPr marL="0" indent="0" algn="ctr">
              <a:buNone/>
              <a:defRPr sz="1867"/>
            </a:lvl1pPr>
          </a:lstStyle>
          <a:p>
            <a:pPr marL="0" marR="0" lvl="0" indent="0" algn="ctr" defTabSz="1218988" rtl="0" eaLnBrk="1" fontAlgn="auto" latinLnBrk="0" hangingPunct="1">
              <a:lnSpc>
                <a:spcPct val="95000"/>
              </a:lnSpc>
              <a:spcBef>
                <a:spcPts val="800"/>
              </a:spcBef>
              <a:spcAft>
                <a:spcPts val="0"/>
              </a:spcAft>
              <a:buClr>
                <a:schemeClr val="accent3"/>
              </a:buClr>
              <a:buSzTx/>
              <a:buFont typeface="Franklin Gothic Book" pitchFamily="34" charset="0"/>
              <a:buNone/>
              <a:tabLst/>
              <a:defRPr/>
            </a:pPr>
            <a:r>
              <a:rPr lang="en-US" dirty="0"/>
              <a:t>Click here and insert an image from Templafy</a:t>
            </a:r>
          </a:p>
        </p:txBody>
      </p:sp>
      <p:sp>
        <p:nvSpPr>
          <p:cNvPr id="9" name="Text Placeholder 113">
            <a:extLst>
              <a:ext uri="{FF2B5EF4-FFF2-40B4-BE49-F238E27FC236}">
                <a16:creationId xmlns:a16="http://schemas.microsoft.com/office/drawing/2014/main" id="{259BAA65-02B0-4EBC-AC58-5120DEE48A2F}"/>
              </a:ext>
            </a:extLst>
          </p:cNvPr>
          <p:cNvSpPr>
            <a:spLocks noGrp="1"/>
          </p:cNvSpPr>
          <p:nvPr>
            <p:ph type="body" sz="quarter" idx="20"/>
          </p:nvPr>
        </p:nvSpPr>
        <p:spPr>
          <a:xfrm>
            <a:off x="-46535" y="3479798"/>
            <a:ext cx="12066379" cy="3416593"/>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12"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960968" y="4054365"/>
            <a:ext cx="6805083" cy="1345600"/>
          </a:xfrm>
        </p:spPr>
        <p:txBody>
          <a:bodyPr/>
          <a:lstStyle>
            <a:lvl1pPr>
              <a:lnSpc>
                <a:spcPct val="80000"/>
              </a:lnSpc>
              <a:defRPr sz="4533">
                <a:solidFill>
                  <a:schemeClr val="bg1"/>
                </a:solidFill>
              </a:defRPr>
            </a:lvl1pPr>
          </a:lstStyle>
          <a:p>
            <a:r>
              <a:rPr lang="en-US" dirty="0">
                <a:solidFill>
                  <a:schemeClr val="bg1"/>
                </a:solidFill>
              </a:rPr>
              <a:t>Cover title here on one or two lines</a:t>
            </a:r>
          </a:p>
        </p:txBody>
      </p:sp>
      <p:sp>
        <p:nvSpPr>
          <p:cNvPr id="14"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960968" y="5438025"/>
            <a:ext cx="5557021" cy="400051"/>
          </a:xfrm>
          <a:prstGeom prst="rect">
            <a:avLst/>
          </a:prstGeom>
        </p:spPr>
        <p:txBody>
          <a:bodyPr lIns="0" tIns="0" rIns="0" bIns="0"/>
          <a:lstStyle>
            <a:lvl1pPr marL="0" indent="0">
              <a:buFontTx/>
              <a:buNone/>
              <a:defRPr sz="2400">
                <a:solidFill>
                  <a:schemeClr val="bg1"/>
                </a:solidFill>
              </a:defRPr>
            </a:lvl1pPr>
          </a:lstStyle>
          <a:p>
            <a:r>
              <a:rPr lang="en-US" dirty="0">
                <a:solidFill>
                  <a:schemeClr val="bg1"/>
                </a:solidFill>
              </a:rPr>
              <a:t>Subtitle or presenter</a:t>
            </a:r>
          </a:p>
        </p:txBody>
      </p:sp>
      <p:sp>
        <p:nvSpPr>
          <p:cNvPr id="22"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960968" y="5870150"/>
            <a:ext cx="5557021" cy="382465"/>
          </a:xfrm>
          <a:prstGeom prst="rect">
            <a:avLst/>
          </a:prstGeom>
        </p:spPr>
        <p:txBody>
          <a:bodyPr lIns="0" tIns="0" rIns="0" bIns="0"/>
          <a:lstStyle>
            <a:lvl1pPr marL="0" indent="0">
              <a:buFontTx/>
              <a:buNone/>
              <a:defRPr sz="2000">
                <a:solidFill>
                  <a:schemeClr val="bg1"/>
                </a:solidFill>
              </a:defRPr>
            </a:lvl1pPr>
          </a:lstStyle>
          <a:p>
            <a:r>
              <a:rPr lang="en-US" dirty="0">
                <a:solidFill>
                  <a:schemeClr val="bg1"/>
                </a:solidFill>
              </a:rPr>
              <a:t>Date</a:t>
            </a:r>
          </a:p>
        </p:txBody>
      </p:sp>
      <p:sp>
        <p:nvSpPr>
          <p:cNvPr id="23" name="Rectangle 22">
            <a:extLst>
              <a:ext uri="{FF2B5EF4-FFF2-40B4-BE49-F238E27FC236}">
                <a16:creationId xmlns:a16="http://schemas.microsoft.com/office/drawing/2014/main" id="{A8230FC2-7100-DD43-A760-9BBCAFA33A2D}"/>
              </a:ext>
            </a:extLst>
          </p:cNvPr>
          <p:cNvSpPr/>
          <p:nvPr userDrawn="1"/>
        </p:nvSpPr>
        <p:spPr>
          <a:xfrm>
            <a:off x="11993069" y="1"/>
            <a:ext cx="198931"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Tree>
    <p:extLst>
      <p:ext uri="{BB962C8B-B14F-4D97-AF65-F5344CB8AC3E}">
        <p14:creationId xmlns:p14="http://schemas.microsoft.com/office/powerpoint/2010/main" val="1025367727"/>
      </p:ext>
    </p:extLst>
  </p:cSld>
  <p:clrMapOvr>
    <a:masterClrMapping/>
  </p:clrMapOv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3AF90E-C43F-4C65-AC57-34751F0B44D3}"/>
              </a:ext>
            </a:extLst>
          </p:cNvPr>
          <p:cNvSpPr>
            <a:spLocks noGrp="1"/>
          </p:cNvSpPr>
          <p:nvPr>
            <p:ph type="pic" sz="quarter" idx="21" hasCustomPrompt="1"/>
          </p:nvPr>
        </p:nvSpPr>
        <p:spPr>
          <a:xfrm>
            <a:off x="0" y="0"/>
            <a:ext cx="12192000" cy="5691717"/>
          </a:xfrm>
          <a:solidFill>
            <a:schemeClr val="bg1">
              <a:lumMod val="95000"/>
            </a:schemeClr>
          </a:solidFill>
        </p:spPr>
        <p:txBody>
          <a:bodyPr>
            <a:normAutofit/>
          </a:bodyPr>
          <a:lstStyle>
            <a:lvl1pPr marL="0" indent="0" algn="r">
              <a:buNone/>
              <a:defRPr sz="1867"/>
            </a:lvl1pPr>
          </a:lstStyle>
          <a:p>
            <a:pPr marL="0" marR="0" lvl="0" indent="0" algn="r" defTabSz="1218988" rtl="0" eaLnBrk="1" fontAlgn="auto" latinLnBrk="0" hangingPunct="1">
              <a:lnSpc>
                <a:spcPct val="95000"/>
              </a:lnSpc>
              <a:spcBef>
                <a:spcPts val="800"/>
              </a:spcBef>
              <a:spcAft>
                <a:spcPts val="0"/>
              </a:spcAft>
              <a:buClr>
                <a:schemeClr val="accent3"/>
              </a:buClr>
              <a:buSzTx/>
              <a:buFont typeface="Franklin Gothic Book" pitchFamily="34" charset="0"/>
              <a:buNone/>
              <a:tabLst/>
              <a:defRPr/>
            </a:pPr>
            <a:r>
              <a:rPr lang="en-US" dirty="0"/>
              <a:t>Click here and insert an image from Templafy</a:t>
            </a:r>
          </a:p>
        </p:txBody>
      </p:sp>
      <p:sp>
        <p:nvSpPr>
          <p:cNvPr id="12" name="Text Placeholder 113">
            <a:extLst>
              <a:ext uri="{FF2B5EF4-FFF2-40B4-BE49-F238E27FC236}">
                <a16:creationId xmlns:a16="http://schemas.microsoft.com/office/drawing/2014/main" id="{4749DE0B-86F6-49B6-9D99-93830AFC1B0A}"/>
              </a:ext>
            </a:extLst>
          </p:cNvPr>
          <p:cNvSpPr>
            <a:spLocks noGrp="1"/>
          </p:cNvSpPr>
          <p:nvPr>
            <p:ph type="body" sz="quarter" idx="20"/>
          </p:nvPr>
        </p:nvSpPr>
        <p:spPr>
          <a:xfrm>
            <a:off x="-22576" y="-28221"/>
            <a:ext cx="6878207" cy="5724485"/>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9"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960967" y="2038665"/>
            <a:ext cx="5560448" cy="2175057"/>
          </a:xfrm>
        </p:spPr>
        <p:txBody>
          <a:bodyPr anchor="ctr" anchorCtr="0"/>
          <a:lstStyle>
            <a:lvl1pPr>
              <a:lnSpc>
                <a:spcPct val="80000"/>
              </a:lnSpc>
              <a:defRPr sz="4533" baseline="0">
                <a:solidFill>
                  <a:schemeClr val="bg1"/>
                </a:solidFill>
              </a:defRPr>
            </a:lvl1pPr>
          </a:lstStyle>
          <a:p>
            <a:r>
              <a:rPr lang="en-US" dirty="0">
                <a:solidFill>
                  <a:schemeClr val="bg1"/>
                </a:solidFill>
              </a:rPr>
              <a:t>Cover title here on one to three lines</a:t>
            </a:r>
          </a:p>
        </p:txBody>
      </p:sp>
      <p:sp>
        <p:nvSpPr>
          <p:cNvPr id="10"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960968" y="4251781"/>
            <a:ext cx="5557021" cy="400051"/>
          </a:xfrm>
          <a:prstGeom prst="rect">
            <a:avLst/>
          </a:prstGeom>
        </p:spPr>
        <p:txBody>
          <a:bodyPr lIns="0" tIns="0" rIns="0" bIns="0"/>
          <a:lstStyle>
            <a:lvl1pPr marL="0" indent="0">
              <a:buFontTx/>
              <a:buNone/>
              <a:defRPr sz="2400">
                <a:solidFill>
                  <a:schemeClr val="bg1"/>
                </a:solidFill>
              </a:defRPr>
            </a:lvl1pPr>
          </a:lstStyle>
          <a:p>
            <a:r>
              <a:rPr lang="en-US" dirty="0">
                <a:solidFill>
                  <a:schemeClr val="bg1"/>
                </a:solidFill>
              </a:rPr>
              <a:t>Subtitle or presenter</a:t>
            </a:r>
          </a:p>
        </p:txBody>
      </p:sp>
      <p:sp>
        <p:nvSpPr>
          <p:cNvPr id="15"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960968" y="4683905"/>
            <a:ext cx="5557021" cy="382465"/>
          </a:xfrm>
          <a:prstGeom prst="rect">
            <a:avLst/>
          </a:prstGeom>
        </p:spPr>
        <p:txBody>
          <a:bodyPr lIns="0" tIns="0" rIns="0" bIns="0"/>
          <a:lstStyle>
            <a:lvl1pPr marL="0" indent="0">
              <a:buFontTx/>
              <a:buNone/>
              <a:defRPr sz="2000">
                <a:solidFill>
                  <a:schemeClr val="bg1"/>
                </a:solidFill>
              </a:defRPr>
            </a:lvl1pPr>
          </a:lstStyle>
          <a:p>
            <a:r>
              <a:rPr lang="en-US" dirty="0">
                <a:solidFill>
                  <a:schemeClr val="bg1"/>
                </a:solidFill>
              </a:rPr>
              <a:t>Date</a:t>
            </a:r>
          </a:p>
        </p:txBody>
      </p:sp>
      <p:sp>
        <p:nvSpPr>
          <p:cNvPr id="16"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960968" y="738713"/>
            <a:ext cx="5295311" cy="358696"/>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Eyebrow text Here</a:t>
            </a:r>
          </a:p>
        </p:txBody>
      </p:sp>
    </p:spTree>
    <p:extLst>
      <p:ext uri="{BB962C8B-B14F-4D97-AF65-F5344CB8AC3E}">
        <p14:creationId xmlns:p14="http://schemas.microsoft.com/office/powerpoint/2010/main" val="809055075"/>
      </p:ext>
    </p:extLst>
  </p:cSld>
  <p:clrMapOvr>
    <a:masterClrMapping/>
  </p:clrMapOv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E">
    <p:spTree>
      <p:nvGrpSpPr>
        <p:cNvPr id="1" name=""/>
        <p:cNvGrpSpPr/>
        <p:nvPr/>
      </p:nvGrpSpPr>
      <p:grpSpPr>
        <a:xfrm>
          <a:off x="0" y="0"/>
          <a:ext cx="0" cy="0"/>
          <a:chOff x="0" y="0"/>
          <a:chExt cx="0" cy="0"/>
        </a:xfrm>
      </p:grpSpPr>
      <p:sp>
        <p:nvSpPr>
          <p:cNvPr id="14" name="Title 1"/>
          <p:cNvSpPr>
            <a:spLocks noGrp="1"/>
          </p:cNvSpPr>
          <p:nvPr>
            <p:ph type="ctrTitle" hasCustomPrompt="1"/>
          </p:nvPr>
        </p:nvSpPr>
        <p:spPr bwMode="black">
          <a:xfrm>
            <a:off x="6467686" y="2651852"/>
            <a:ext cx="4763348" cy="1745861"/>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Cover title in one to three lines goes right here</a:t>
            </a:r>
          </a:p>
        </p:txBody>
      </p:sp>
      <p:sp>
        <p:nvSpPr>
          <p:cNvPr id="22" name="Subtitle 2"/>
          <p:cNvSpPr>
            <a:spLocks noGrp="1"/>
          </p:cNvSpPr>
          <p:nvPr>
            <p:ph type="subTitle" idx="1" hasCustomPrompt="1"/>
          </p:nvPr>
        </p:nvSpPr>
        <p:spPr bwMode="black">
          <a:xfrm>
            <a:off x="6467686" y="4579733"/>
            <a:ext cx="4763348" cy="400051"/>
          </a:xfrm>
          <a:prstGeom prst="rect">
            <a:avLst/>
          </a:prstGeom>
        </p:spPr>
        <p:txBody>
          <a:bodyPr lIns="0" tIns="0" rIns="0" bIns="0">
            <a:noAutofit/>
          </a:bodyPr>
          <a:lstStyle>
            <a:lvl1pPr marL="0" indent="0" algn="l">
              <a:buNone/>
              <a:defRPr sz="2400" baseline="0">
                <a:solidFill>
                  <a:schemeClr val="tx2"/>
                </a:solidFill>
                <a:latin typeface="+mj-lt"/>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a:t>
            </a:r>
          </a:p>
        </p:txBody>
      </p:sp>
      <p:sp>
        <p:nvSpPr>
          <p:cNvPr id="23" name="Text Placeholder 54"/>
          <p:cNvSpPr>
            <a:spLocks noGrp="1"/>
          </p:cNvSpPr>
          <p:nvPr>
            <p:ph type="body" sz="quarter" idx="13" hasCustomPrompt="1"/>
          </p:nvPr>
        </p:nvSpPr>
        <p:spPr bwMode="black">
          <a:xfrm>
            <a:off x="6467686" y="4994272"/>
            <a:ext cx="4763348" cy="382465"/>
          </a:xfrm>
          <a:prstGeom prst="rect">
            <a:avLst/>
          </a:prstGeom>
        </p:spPr>
        <p:txBody>
          <a:bodyPr lIns="0" tIns="0" rIns="0" bIns="0"/>
          <a:lstStyle>
            <a:lvl1pPr marL="0" indent="0" algn="l" defTabSz="1218988" rtl="0" eaLnBrk="1" latinLnBrk="0" hangingPunct="1">
              <a:lnSpc>
                <a:spcPct val="90000"/>
              </a:lnSpc>
              <a:spcBef>
                <a:spcPct val="20000"/>
              </a:spcBef>
              <a:buClr>
                <a:schemeClr val="accent4"/>
              </a:buClr>
              <a:buFont typeface="Franklin Gothic Book" pitchFamily="34" charset="0"/>
              <a:buNone/>
              <a:defRPr kumimoji="0" lang="en-US" sz="2000" b="0" i="0" u="none" strike="noStrike" kern="1200" cap="none" spc="0" normalizeH="0" baseline="0" noProof="0" dirty="0" smtClean="0">
                <a:ln>
                  <a:noFill/>
                </a:ln>
                <a:solidFill>
                  <a:schemeClr val="tx2"/>
                </a:solidFill>
                <a:effectLst/>
                <a:uLnTx/>
                <a:uFillTx/>
                <a:latin typeface="+mn-lt"/>
                <a:ea typeface="+mn-ea"/>
                <a:cs typeface="+mn-cs"/>
              </a:defRPr>
            </a:lvl1pPr>
            <a:lvl2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2pPr>
            <a:lvl3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3pPr>
            <a:lvl4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4pPr>
            <a:lvl5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5pPr>
          </a:lstStyle>
          <a:p>
            <a:pPr marL="0" marR="0" lvl="0" indent="0" algn="l" defTabSz="1218988" rtl="0" eaLnBrk="1" fontAlgn="auto" latinLnBrk="0" hangingPunct="1">
              <a:lnSpc>
                <a:spcPct val="100000"/>
              </a:lnSpc>
              <a:spcBef>
                <a:spcPct val="20000"/>
              </a:spcBef>
              <a:spcAft>
                <a:spcPts val="0"/>
              </a:spcAft>
              <a:buClrTx/>
              <a:buSzTx/>
              <a:buFont typeface="Franklin Gothic Book" pitchFamily="34" charset="0"/>
              <a:buNone/>
              <a:tabLst/>
              <a:defRPr/>
            </a:pPr>
            <a:r>
              <a:rPr lang="en-US" dirty="0"/>
              <a:t>Date</a:t>
            </a:r>
          </a:p>
        </p:txBody>
      </p:sp>
      <p:sp>
        <p:nvSpPr>
          <p:cNvPr id="10"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6467686" y="781703"/>
            <a:ext cx="4763348" cy="358696"/>
          </a:xfrm>
          <a:prstGeom prst="rect">
            <a:avLst/>
          </a:prstGeom>
        </p:spPr>
        <p:txBody>
          <a:bodyPr lIns="0">
            <a:noAutofit/>
          </a:bodyPr>
          <a:lstStyle>
            <a:lvl1pPr marL="0" indent="0">
              <a:lnSpc>
                <a:spcPct val="85000"/>
              </a:lnSpc>
              <a:buNone/>
              <a:defRPr sz="1600" b="1" i="0" cap="all" spc="200" baseline="0">
                <a:solidFill>
                  <a:schemeClr val="tx2"/>
                </a:solidFill>
                <a:latin typeface="Century Gothic" panose="020B0502020202020204" pitchFamily="34" charset="0"/>
              </a:defRPr>
            </a:lvl1pPr>
          </a:lstStyle>
          <a:p>
            <a:pPr lvl="0"/>
            <a:r>
              <a:rPr lang="en-US" dirty="0"/>
              <a:t>Eyebrow text Here</a:t>
            </a:r>
          </a:p>
        </p:txBody>
      </p:sp>
      <p:sp>
        <p:nvSpPr>
          <p:cNvPr id="4" name="Picture Placeholder 3">
            <a:extLst>
              <a:ext uri="{FF2B5EF4-FFF2-40B4-BE49-F238E27FC236}">
                <a16:creationId xmlns:a16="http://schemas.microsoft.com/office/drawing/2014/main" id="{E457D8F5-2C2A-479E-8F55-338446A9DD0D}"/>
              </a:ext>
            </a:extLst>
          </p:cNvPr>
          <p:cNvSpPr>
            <a:spLocks noGrp="1"/>
          </p:cNvSpPr>
          <p:nvPr>
            <p:ph type="pic" sz="quarter" idx="16"/>
          </p:nvPr>
        </p:nvSpPr>
        <p:spPr>
          <a:xfrm>
            <a:off x="960969" y="960967"/>
            <a:ext cx="5135033" cy="4933951"/>
          </a:xfrm>
          <a:solidFill>
            <a:schemeClr val="bg1">
              <a:lumMod val="95000"/>
            </a:schemeClr>
          </a:solidFill>
        </p:spPr>
        <p:txBody>
          <a:bodyPr>
            <a:normAutofit/>
          </a:bodyPr>
          <a:lstStyle>
            <a:lvl1pPr marL="0" indent="0" algn="ctr">
              <a:buNone/>
              <a:defRPr sz="1867"/>
            </a:lvl1pPr>
          </a:lstStyle>
          <a:p>
            <a:r>
              <a:rPr lang="en-US" smtClean="0"/>
              <a:t>Click icon to add picture</a:t>
            </a:r>
            <a:endParaRPr lang="en-US" dirty="0"/>
          </a:p>
        </p:txBody>
      </p:sp>
    </p:spTree>
    <p:extLst>
      <p:ext uri="{BB962C8B-B14F-4D97-AF65-F5344CB8AC3E}">
        <p14:creationId xmlns:p14="http://schemas.microsoft.com/office/powerpoint/2010/main" val="2706886418"/>
      </p:ext>
    </p:extLst>
  </p:cSld>
  <p:clrMapOvr>
    <a:masterClrMapping/>
  </p:clrMapOv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Slide">
    <p:spTree>
      <p:nvGrpSpPr>
        <p:cNvPr id="1" name=""/>
        <p:cNvGrpSpPr/>
        <p:nvPr/>
      </p:nvGrpSpPr>
      <p:grpSpPr>
        <a:xfrm>
          <a:off x="0" y="0"/>
          <a:ext cx="0" cy="0"/>
          <a:chOff x="0" y="0"/>
          <a:chExt cx="0" cy="0"/>
        </a:xfrm>
      </p:grpSpPr>
      <p:sp>
        <p:nvSpPr>
          <p:cNvPr id="5" name="Rectangle 4"/>
          <p:cNvSpPr/>
          <p:nvPr userDrawn="1"/>
        </p:nvSpPr>
        <p:spPr>
          <a:xfrm>
            <a:off x="8402197" y="5867400"/>
            <a:ext cx="3789803" cy="990600"/>
          </a:xfrm>
          <a:prstGeom prst="rect">
            <a:avLst/>
          </a:prstGeom>
          <a:solidFill>
            <a:schemeClr val="bg1"/>
          </a:solidFill>
        </p:spPr>
        <p:txBody>
          <a:bodyPr wrap="square" lIns="121904" tIns="121904" rIns="121904" bIns="121904" rtlCol="0" anchor="ctr">
            <a:noAutofit/>
          </a:bodyPr>
          <a:lstStyle/>
          <a:p>
            <a:pPr algn="ctr">
              <a:lnSpc>
                <a:spcPct val="90000"/>
              </a:lnSpc>
              <a:spcAft>
                <a:spcPts val="933"/>
              </a:spcAft>
            </a:pPr>
            <a:endParaRPr lang="en-US" sz="3200" dirty="0" err="1">
              <a:solidFill>
                <a:schemeClr val="bg1"/>
              </a:solidFill>
            </a:endParaRPr>
          </a:p>
        </p:txBody>
      </p:sp>
      <p:sp>
        <p:nvSpPr>
          <p:cNvPr id="51" name="Slide Number Placeholder 3">
            <a:extLst>
              <a:ext uri="{FF2B5EF4-FFF2-40B4-BE49-F238E27FC236}">
                <a16:creationId xmlns:a16="http://schemas.microsoft.com/office/drawing/2014/main" id="{1B4E7A27-7D16-4530-A242-004B18287CF9}"/>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2" name="Footer Placeholder 1">
            <a:extLst>
              <a:ext uri="{FF2B5EF4-FFF2-40B4-BE49-F238E27FC236}">
                <a16:creationId xmlns:a16="http://schemas.microsoft.com/office/drawing/2014/main" id="{6659DE73-3B6E-4E29-8864-78E07FF87945}"/>
              </a:ext>
            </a:extLst>
          </p:cNvPr>
          <p:cNvSpPr>
            <a:spLocks noGrp="1"/>
          </p:cNvSpPr>
          <p:nvPr>
            <p:ph type="ftr" sz="quarter" idx="17"/>
          </p:nvPr>
        </p:nvSpPr>
        <p:spPr/>
        <p:txBody>
          <a:bodyPr/>
          <a:lstStyle/>
          <a:p>
            <a:endParaRPr lang="en-US" dirty="0">
              <a:solidFill>
                <a:schemeClr val="tx1">
                  <a:lumMod val="50000"/>
                  <a:lumOff val="50000"/>
                </a:schemeClr>
              </a:solidFill>
            </a:endParaRPr>
          </a:p>
        </p:txBody>
      </p:sp>
      <p:pic>
        <p:nvPicPr>
          <p:cNvPr id="7" name="image" descr="{&quot;templafy&quot;:{&quot;id&quot;:&quot;e5f56c11-bce5-4c6a-b46d-b66eea5ec972&quot;}}">
            <a:extLst>
              <a:ext uri="{FF2B5EF4-FFF2-40B4-BE49-F238E27FC236}">
                <a16:creationId xmlns:a16="http://schemas.microsoft.com/office/drawing/2014/main" id="{2104AA13-1186-4423-B26E-7BFF73F4F2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193" y="935939"/>
            <a:ext cx="5174400" cy="1073688"/>
          </a:xfrm>
          <a:prstGeom prst="rect">
            <a:avLst/>
          </a:prstGeom>
        </p:spPr>
      </p:pic>
    </p:spTree>
    <p:extLst>
      <p:ext uri="{BB962C8B-B14F-4D97-AF65-F5344CB8AC3E}">
        <p14:creationId xmlns:p14="http://schemas.microsoft.com/office/powerpoint/2010/main" val="726063585"/>
      </p:ext>
    </p:extLst>
  </p:cSld>
  <p:clrMapOvr>
    <a:masterClrMapping/>
  </p:clrMapOv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Blue Stripe (Printer Friendly)">
    <p:spTree>
      <p:nvGrpSpPr>
        <p:cNvPr id="1" name=""/>
        <p:cNvGrpSpPr/>
        <p:nvPr/>
      </p:nvGrpSpPr>
      <p:grpSpPr>
        <a:xfrm>
          <a:off x="0" y="0"/>
          <a:ext cx="0" cy="0"/>
          <a:chOff x="0" y="0"/>
          <a:chExt cx="0" cy="0"/>
        </a:xfrm>
      </p:grpSpPr>
      <p:sp>
        <p:nvSpPr>
          <p:cNvPr id="2" name="Title 1"/>
          <p:cNvSpPr>
            <a:spLocks noGrp="1"/>
          </p:cNvSpPr>
          <p:nvPr userDrawn="1">
            <p:ph type="ctrTitle" hasCustomPrompt="1"/>
          </p:nvPr>
        </p:nvSpPr>
        <p:spPr bwMode="black">
          <a:xfrm>
            <a:off x="960967" y="2959277"/>
            <a:ext cx="10267951" cy="1333043"/>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Section break title goes here</a:t>
            </a:r>
            <a:br>
              <a:rPr lang="en-US" dirty="0"/>
            </a:br>
            <a:endParaRPr lang="en-US" dirty="0"/>
          </a:p>
        </p:txBody>
      </p:sp>
      <p:sp>
        <p:nvSpPr>
          <p:cNvPr id="3" name="Subtitle 2"/>
          <p:cNvSpPr>
            <a:spLocks noGrp="1"/>
          </p:cNvSpPr>
          <p:nvPr userDrawn="1">
            <p:ph type="subTitle" idx="1" hasCustomPrompt="1"/>
          </p:nvPr>
        </p:nvSpPr>
        <p:spPr bwMode="black">
          <a:xfrm>
            <a:off x="960969" y="4345941"/>
            <a:ext cx="6805081" cy="644283"/>
          </a:xfrm>
          <a:prstGeom prst="rect">
            <a:avLst/>
          </a:prstGeom>
        </p:spPr>
        <p:txBody>
          <a:bodyPr lIns="0" tIns="0" rIns="0" bIns="0">
            <a:noAutofit/>
          </a:bodyPr>
          <a:lstStyle>
            <a:lvl1pPr marL="0" indent="0" algn="l">
              <a:buNone/>
              <a:defRPr sz="2400" baseline="0">
                <a:solidFill>
                  <a:schemeClr val="tx2"/>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8" name="Rectangle 7">
            <a:extLst>
              <a:ext uri="{FF2B5EF4-FFF2-40B4-BE49-F238E27FC236}">
                <a16:creationId xmlns:a16="http://schemas.microsoft.com/office/drawing/2014/main" id="{1541DDD5-7FBE-264B-B020-F43FF1BC1B8C}"/>
              </a:ext>
            </a:extLst>
          </p:cNvPr>
          <p:cNvSpPr/>
          <p:nvPr userDrawn="1"/>
        </p:nvSpPr>
        <p:spPr>
          <a:xfrm>
            <a:off x="0" y="0"/>
            <a:ext cx="198928"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988392" y="2479324"/>
            <a:ext cx="222033" cy="376365"/>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2 </a:t>
            </a:r>
          </a:p>
        </p:txBody>
      </p:sp>
      <p:sp>
        <p:nvSpPr>
          <p:cNvPr id="4" name="TextBox 3"/>
          <p:cNvSpPr txBox="1"/>
          <p:nvPr userDrawn="1"/>
        </p:nvSpPr>
        <p:spPr>
          <a:xfrm>
            <a:off x="1210424" y="2438402"/>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accent2"/>
                </a:solidFill>
                <a:effectLst/>
                <a:uLnTx/>
                <a:uFillTx/>
                <a:latin typeface="Century Gothic" panose="020B0502020202020204" pitchFamily="34" charset="0"/>
                <a:ea typeface="+mn-ea"/>
                <a:cs typeface="+mn-cs"/>
              </a:rPr>
              <a:t>/</a:t>
            </a:r>
          </a:p>
        </p:txBody>
      </p:sp>
      <p:sp>
        <p:nvSpPr>
          <p:cNvPr id="7" name="Slide Number Placeholder 3">
            <a:extLst>
              <a:ext uri="{FF2B5EF4-FFF2-40B4-BE49-F238E27FC236}">
                <a16:creationId xmlns:a16="http://schemas.microsoft.com/office/drawing/2014/main" id="{F086F0CF-0B30-4F45-8881-AB942016453F}"/>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5" name="Footer Placeholder 4">
            <a:extLst>
              <a:ext uri="{FF2B5EF4-FFF2-40B4-BE49-F238E27FC236}">
                <a16:creationId xmlns:a16="http://schemas.microsoft.com/office/drawing/2014/main" id="{8E86BEE7-2C43-4100-8B3A-DB781EA7C813}"/>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308201338"/>
      </p:ext>
    </p:extLst>
  </p:cSld>
  <p:clrMapOvr>
    <a:masterClrMapping/>
  </p:clrMapOv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Orange Stripe (Printer Friend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230FC2-7100-DD43-A760-9BBCAFA33A2D}"/>
              </a:ext>
            </a:extLst>
          </p:cNvPr>
          <p:cNvSpPr/>
          <p:nvPr userDrawn="1"/>
        </p:nvSpPr>
        <p:spPr>
          <a:xfrm>
            <a:off x="-3" y="1"/>
            <a:ext cx="198931"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2" name="Title 1"/>
          <p:cNvSpPr>
            <a:spLocks noGrp="1"/>
          </p:cNvSpPr>
          <p:nvPr userDrawn="1">
            <p:ph type="ctrTitle" hasCustomPrompt="1"/>
          </p:nvPr>
        </p:nvSpPr>
        <p:spPr bwMode="black">
          <a:xfrm>
            <a:off x="960967" y="2959277"/>
            <a:ext cx="10267951" cy="1333043"/>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Section break title goes here</a:t>
            </a:r>
            <a:br>
              <a:rPr lang="en-US" dirty="0"/>
            </a:br>
            <a:endParaRPr lang="en-US" dirty="0"/>
          </a:p>
        </p:txBody>
      </p:sp>
      <p:sp>
        <p:nvSpPr>
          <p:cNvPr id="3" name="Subtitle 2"/>
          <p:cNvSpPr>
            <a:spLocks noGrp="1"/>
          </p:cNvSpPr>
          <p:nvPr userDrawn="1">
            <p:ph type="subTitle" idx="1" hasCustomPrompt="1"/>
          </p:nvPr>
        </p:nvSpPr>
        <p:spPr bwMode="black">
          <a:xfrm>
            <a:off x="960969" y="4345941"/>
            <a:ext cx="6805081" cy="644283"/>
          </a:xfrm>
          <a:prstGeom prst="rect">
            <a:avLst/>
          </a:prstGeom>
        </p:spPr>
        <p:txBody>
          <a:bodyPr lIns="0" tIns="0" rIns="0" bIns="0">
            <a:noAutofit/>
          </a:bodyPr>
          <a:lstStyle>
            <a:lvl1pPr marL="0" indent="0" algn="l">
              <a:buNone/>
              <a:defRPr sz="2400" baseline="0">
                <a:solidFill>
                  <a:schemeClr val="tx2"/>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6"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988392" y="2479324"/>
            <a:ext cx="222033" cy="376365"/>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4" y="2438402"/>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accent2"/>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246E490C-196B-4B68-9D82-E7D7658434A3}"/>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4" name="Footer Placeholder 3">
            <a:extLst>
              <a:ext uri="{FF2B5EF4-FFF2-40B4-BE49-F238E27FC236}">
                <a16:creationId xmlns:a16="http://schemas.microsoft.com/office/drawing/2014/main" id="{3996279C-E9FB-4A71-A279-3073E3A3F234}"/>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2752302032"/>
      </p:ext>
    </p:extLst>
  </p:cSld>
  <p:clrMapOvr>
    <a:masterClrMapping/>
  </p:clrMapOv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Break Teal Stripe (Printer Friend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1F8817-2AFE-924D-814A-D0BCA47B50BF}"/>
              </a:ext>
            </a:extLst>
          </p:cNvPr>
          <p:cNvSpPr/>
          <p:nvPr userDrawn="1"/>
        </p:nvSpPr>
        <p:spPr>
          <a:xfrm>
            <a:off x="-3" y="1"/>
            <a:ext cx="198931" cy="6858000"/>
          </a:xfrm>
          <a:prstGeom prst="rect">
            <a:avLst/>
          </a:prstGeom>
          <a:gradFill>
            <a:gsLst>
              <a:gs pos="100000">
                <a:srgbClr val="99CA3C"/>
              </a:gs>
              <a:gs pos="0">
                <a:srgbClr val="15A4A7"/>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2" name="Title 1"/>
          <p:cNvSpPr>
            <a:spLocks noGrp="1"/>
          </p:cNvSpPr>
          <p:nvPr userDrawn="1">
            <p:ph type="ctrTitle" hasCustomPrompt="1"/>
          </p:nvPr>
        </p:nvSpPr>
        <p:spPr bwMode="black">
          <a:xfrm>
            <a:off x="960967" y="2959277"/>
            <a:ext cx="10267951" cy="1333043"/>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Section break title goes here</a:t>
            </a:r>
            <a:br>
              <a:rPr lang="en-US" dirty="0"/>
            </a:br>
            <a:endParaRPr lang="en-US" dirty="0"/>
          </a:p>
        </p:txBody>
      </p:sp>
      <p:sp>
        <p:nvSpPr>
          <p:cNvPr id="3" name="Subtitle 2"/>
          <p:cNvSpPr>
            <a:spLocks noGrp="1"/>
          </p:cNvSpPr>
          <p:nvPr userDrawn="1">
            <p:ph type="subTitle" idx="1" hasCustomPrompt="1"/>
          </p:nvPr>
        </p:nvSpPr>
        <p:spPr bwMode="black">
          <a:xfrm>
            <a:off x="960969" y="4345941"/>
            <a:ext cx="6805081" cy="644283"/>
          </a:xfrm>
          <a:prstGeom prst="rect">
            <a:avLst/>
          </a:prstGeom>
        </p:spPr>
        <p:txBody>
          <a:bodyPr lIns="0" tIns="0" rIns="0" bIns="0">
            <a:noAutofit/>
          </a:bodyPr>
          <a:lstStyle>
            <a:lvl1pPr marL="0" indent="0" algn="l">
              <a:buNone/>
              <a:defRPr sz="2400" baseline="0">
                <a:solidFill>
                  <a:schemeClr val="tx2"/>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7"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988392" y="2479324"/>
            <a:ext cx="222033" cy="376365"/>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4" y="2438402"/>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accent2"/>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9BFC415C-2F13-428A-9312-A8423603E724}"/>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4" name="Footer Placeholder 3">
            <a:extLst>
              <a:ext uri="{FF2B5EF4-FFF2-40B4-BE49-F238E27FC236}">
                <a16:creationId xmlns:a16="http://schemas.microsoft.com/office/drawing/2014/main" id="{03C82457-B16A-4EED-B7FB-9116F9B22260}"/>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1632929061"/>
      </p:ext>
    </p:extLst>
  </p:cSld>
  <p:clrMapOvr>
    <a:masterClrMapping/>
  </p:clrMapOv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Break Purple Stripe (Printer Friend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9C4AC5-9A5A-6047-9FB7-DB42361F4747}"/>
              </a:ext>
            </a:extLst>
          </p:cNvPr>
          <p:cNvSpPr/>
          <p:nvPr userDrawn="1"/>
        </p:nvSpPr>
        <p:spPr>
          <a:xfrm>
            <a:off x="-3" y="1"/>
            <a:ext cx="198931" cy="6858000"/>
          </a:xfrm>
          <a:prstGeom prst="rect">
            <a:avLst/>
          </a:prstGeom>
          <a:gradFill>
            <a:gsLst>
              <a:gs pos="100000">
                <a:srgbClr val="E83C99"/>
              </a:gs>
              <a:gs pos="0">
                <a:srgbClr val="973894"/>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2" name="Title 1"/>
          <p:cNvSpPr>
            <a:spLocks noGrp="1"/>
          </p:cNvSpPr>
          <p:nvPr userDrawn="1">
            <p:ph type="ctrTitle" hasCustomPrompt="1"/>
          </p:nvPr>
        </p:nvSpPr>
        <p:spPr bwMode="black">
          <a:xfrm>
            <a:off x="960965" y="2959277"/>
            <a:ext cx="10267952" cy="1333043"/>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Section break title goes here</a:t>
            </a:r>
            <a:br>
              <a:rPr lang="en-US" dirty="0"/>
            </a:br>
            <a:endParaRPr lang="en-US" dirty="0"/>
          </a:p>
        </p:txBody>
      </p:sp>
      <p:sp>
        <p:nvSpPr>
          <p:cNvPr id="3" name="Subtitle 2"/>
          <p:cNvSpPr>
            <a:spLocks noGrp="1"/>
          </p:cNvSpPr>
          <p:nvPr userDrawn="1">
            <p:ph type="subTitle" idx="1" hasCustomPrompt="1"/>
          </p:nvPr>
        </p:nvSpPr>
        <p:spPr bwMode="black">
          <a:xfrm>
            <a:off x="960969" y="4345941"/>
            <a:ext cx="6805081" cy="644283"/>
          </a:xfrm>
          <a:prstGeom prst="rect">
            <a:avLst/>
          </a:prstGeom>
        </p:spPr>
        <p:txBody>
          <a:bodyPr lIns="0" tIns="0" rIns="0" bIns="0">
            <a:noAutofit/>
          </a:bodyPr>
          <a:lstStyle>
            <a:lvl1pPr marL="0" indent="0" algn="l">
              <a:buNone/>
              <a:defRPr sz="2400" baseline="0">
                <a:solidFill>
                  <a:schemeClr val="tx2"/>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7"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988392" y="2479324"/>
            <a:ext cx="222033" cy="376365"/>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4" y="2438402"/>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accent2"/>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A11F0FC4-52F8-4C3D-AE8B-41B82F593B97}"/>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4" name="Footer Placeholder 3">
            <a:extLst>
              <a:ext uri="{FF2B5EF4-FFF2-40B4-BE49-F238E27FC236}">
                <a16:creationId xmlns:a16="http://schemas.microsoft.com/office/drawing/2014/main" id="{FD3E1811-5C04-4EF4-934A-65B09D86CA53}"/>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398019086"/>
      </p:ext>
    </p:extLst>
  </p:cSld>
  <p:clrMapOvr>
    <a:masterClrMapping/>
  </p:clrMapOv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Break Blue Gradi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41DDD5-7FBE-264B-B020-F43FF1BC1B8C}"/>
              </a:ext>
            </a:extLst>
          </p:cNvPr>
          <p:cNvSpPr/>
          <p:nvPr userDrawn="1"/>
        </p:nvSpPr>
        <p:spPr>
          <a:xfrm>
            <a:off x="-3" y="0"/>
            <a:ext cx="6864096"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2" name="Title 1"/>
          <p:cNvSpPr>
            <a:spLocks noGrp="1"/>
          </p:cNvSpPr>
          <p:nvPr userDrawn="1">
            <p:ph type="ctrTitle" hasCustomPrompt="1"/>
          </p:nvPr>
        </p:nvSpPr>
        <p:spPr bwMode="black">
          <a:xfrm>
            <a:off x="960967"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3" name="Subtitle 2"/>
          <p:cNvSpPr>
            <a:spLocks noGrp="1"/>
          </p:cNvSpPr>
          <p:nvPr userDrawn="1">
            <p:ph type="subTitle" idx="1" hasCustomPrompt="1"/>
          </p:nvPr>
        </p:nvSpPr>
        <p:spPr bwMode="black">
          <a:xfrm>
            <a:off x="960969"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6" name="Text Placeholder 7">
            <a:extLst>
              <a:ext uri="{FF2B5EF4-FFF2-40B4-BE49-F238E27FC236}">
                <a16:creationId xmlns:a16="http://schemas.microsoft.com/office/drawing/2014/main" id="{EFDE3407-E681-404A-A30A-DC325336AE9D}"/>
              </a:ext>
            </a:extLst>
          </p:cNvPr>
          <p:cNvSpPr>
            <a:spLocks noGrp="1"/>
          </p:cNvSpPr>
          <p:nvPr>
            <p:ph type="body" sz="quarter" idx="14" hasCustomPrompt="1"/>
          </p:nvPr>
        </p:nvSpPr>
        <p:spPr>
          <a:xfrm>
            <a:off x="988393" y="762127"/>
            <a:ext cx="222033" cy="376365"/>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2 </a:t>
            </a:r>
          </a:p>
        </p:txBody>
      </p:sp>
      <p:sp>
        <p:nvSpPr>
          <p:cNvPr id="7" name="TextBox 6"/>
          <p:cNvSpPr txBox="1"/>
          <p:nvPr userDrawn="1"/>
        </p:nvSpPr>
        <p:spPr>
          <a:xfrm>
            <a:off x="1210425" y="721203"/>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A19740F9-D5DF-4FA3-9C2D-366025056B84}"/>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10" name="Footer Placeholder 1">
            <a:extLst>
              <a:ext uri="{FF2B5EF4-FFF2-40B4-BE49-F238E27FC236}">
                <a16:creationId xmlns:a16="http://schemas.microsoft.com/office/drawing/2014/main" id="{7B0E0177-FFCC-4215-82A6-F6C107B13B41}"/>
              </a:ext>
            </a:extLst>
          </p:cNvPr>
          <p:cNvSpPr>
            <a:spLocks noGrp="1"/>
          </p:cNvSpPr>
          <p:nvPr>
            <p:ph type="ftr" sz="quarter" idx="17"/>
          </p:nvPr>
        </p:nvSpPr>
        <p:spPr>
          <a:xfrm>
            <a:off x="0" y="6979139"/>
            <a:ext cx="0" cy="0"/>
          </a:xfrm>
        </p:spPr>
        <p:txBody>
          <a:bodyPr/>
          <a:lstStyle>
            <a:lvl1pPr>
              <a:defRPr>
                <a:noFill/>
              </a:defRPr>
            </a:lvl1pPr>
          </a:lstStyle>
          <a:p>
            <a:endParaRPr lang="en-US" dirty="0"/>
          </a:p>
        </p:txBody>
      </p:sp>
      <p:sp>
        <p:nvSpPr>
          <p:cNvPr id="11" name="text" descr="{&quot;templafy&quot;:{&quot;id&quot;:&quot;87781977-93db-49e2-b9d2-f15d92d75c3c&quot;}}">
            <a:extLst>
              <a:ext uri="{FF2B5EF4-FFF2-40B4-BE49-F238E27FC236}">
                <a16:creationId xmlns:a16="http://schemas.microsoft.com/office/drawing/2014/main" id="{F7B70EFE-DF8C-439E-A67A-DB10A2C4BFAC}"/>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654848234"/>
      </p:ext>
    </p:extLst>
  </p:cSld>
  <p:clrMapOvr>
    <a:masterClrMapping/>
  </p:clrMapOv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Break Orange Gradi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230FC2-7100-DD43-A760-9BBCAFA33A2D}"/>
              </a:ext>
            </a:extLst>
          </p:cNvPr>
          <p:cNvSpPr/>
          <p:nvPr userDrawn="1"/>
        </p:nvSpPr>
        <p:spPr>
          <a:xfrm>
            <a:off x="-3" y="1"/>
            <a:ext cx="6864096"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8"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6"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7" name="Text Placeholder 7">
            <a:extLst>
              <a:ext uri="{FF2B5EF4-FFF2-40B4-BE49-F238E27FC236}">
                <a16:creationId xmlns:a16="http://schemas.microsoft.com/office/drawing/2014/main" id="{EFDE3407-E681-404A-A30A-DC325336AE9D}"/>
              </a:ext>
            </a:extLst>
          </p:cNvPr>
          <p:cNvSpPr>
            <a:spLocks noGrp="1"/>
          </p:cNvSpPr>
          <p:nvPr>
            <p:ph type="body" sz="quarter" idx="14" hasCustomPrompt="1"/>
          </p:nvPr>
        </p:nvSpPr>
        <p:spPr>
          <a:xfrm>
            <a:off x="988390" y="762127"/>
            <a:ext cx="222033" cy="376365"/>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1" y="721203"/>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065BA3D2-713C-46F2-B156-EBDA393A6DE8}"/>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12" name="text" descr="{&quot;templafy&quot;:{&quot;id&quot;:&quot;8b90870e-e6d4-4e64-b390-fc96a83739f5&quot;}}">
            <a:extLst>
              <a:ext uri="{FF2B5EF4-FFF2-40B4-BE49-F238E27FC236}">
                <a16:creationId xmlns:a16="http://schemas.microsoft.com/office/drawing/2014/main" id="{34AB10E7-FA6B-4145-9CD0-450AB97148E0}"/>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557257148"/>
      </p:ext>
    </p:extLst>
  </p:cSld>
  <p:clrMapOvr>
    <a:masterClrMapping/>
  </p:clrMapOv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Break Teal Gradi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F1F8817-2AFE-924D-814A-D0BCA47B50BF}"/>
              </a:ext>
            </a:extLst>
          </p:cNvPr>
          <p:cNvSpPr/>
          <p:nvPr userDrawn="1"/>
        </p:nvSpPr>
        <p:spPr>
          <a:xfrm>
            <a:off x="-3" y="1"/>
            <a:ext cx="6864096" cy="6858000"/>
          </a:xfrm>
          <a:prstGeom prst="rect">
            <a:avLst/>
          </a:prstGeom>
          <a:gradFill>
            <a:gsLst>
              <a:gs pos="100000">
                <a:srgbClr val="99CA3C"/>
              </a:gs>
              <a:gs pos="0">
                <a:srgbClr val="15A4A7"/>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8"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11" name="Title 1">
            <a:extLst>
              <a:ext uri="{FF2B5EF4-FFF2-40B4-BE49-F238E27FC236}">
                <a16:creationId xmlns:a16="http://schemas.microsoft.com/office/drawing/2014/main" id="{96B3ABA8-C231-594E-ABE0-23E87CA22A58}"/>
              </a:ext>
            </a:extLst>
          </p:cNvPr>
          <p:cNvSpPr>
            <a:spLocks noGrp="1"/>
          </p:cNvSpPr>
          <p:nvPr>
            <p:ph type="ctrTitle" hasCustomPrompt="1"/>
          </p:nvPr>
        </p:nvSpPr>
        <p:spPr bwMode="black">
          <a:xfrm>
            <a:off x="960966"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6" name="Text Placeholder 7">
            <a:extLst>
              <a:ext uri="{FF2B5EF4-FFF2-40B4-BE49-F238E27FC236}">
                <a16:creationId xmlns:a16="http://schemas.microsoft.com/office/drawing/2014/main" id="{EFDE3407-E681-404A-A30A-DC325336AE9D}"/>
              </a:ext>
            </a:extLst>
          </p:cNvPr>
          <p:cNvSpPr>
            <a:spLocks noGrp="1"/>
          </p:cNvSpPr>
          <p:nvPr>
            <p:ph type="body" sz="quarter" idx="14" hasCustomPrompt="1"/>
          </p:nvPr>
        </p:nvSpPr>
        <p:spPr>
          <a:xfrm>
            <a:off x="988390" y="762127"/>
            <a:ext cx="222033" cy="376365"/>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2 </a:t>
            </a:r>
          </a:p>
        </p:txBody>
      </p:sp>
      <p:sp>
        <p:nvSpPr>
          <p:cNvPr id="7" name="TextBox 6"/>
          <p:cNvSpPr txBox="1"/>
          <p:nvPr userDrawn="1"/>
        </p:nvSpPr>
        <p:spPr>
          <a:xfrm>
            <a:off x="1210421" y="721203"/>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a:t>
            </a:r>
          </a:p>
        </p:txBody>
      </p:sp>
      <p:sp>
        <p:nvSpPr>
          <p:cNvPr id="4" name="Slide Number Placeholder 3">
            <a:extLst>
              <a:ext uri="{FF2B5EF4-FFF2-40B4-BE49-F238E27FC236}">
                <a16:creationId xmlns:a16="http://schemas.microsoft.com/office/drawing/2014/main" id="{3AD23D2B-49AB-4E35-88DF-BF64F717199A}"/>
              </a:ext>
            </a:extLst>
          </p:cNvPr>
          <p:cNvSpPr>
            <a:spLocks noGrp="1"/>
          </p:cNvSpPr>
          <p:nvPr>
            <p:ph type="sldNum" sz="quarter" idx="16"/>
          </p:nvPr>
        </p:nvSpPr>
        <p:spPr/>
        <p:txBody>
          <a:bodyPr/>
          <a:lstStyle/>
          <a:p>
            <a:fld id="{B3F5AA52-72AE-42D6-A9FC-4955E9071706}" type="slidenum">
              <a:rPr lang="en-US" smtClean="0"/>
              <a:pPr/>
              <a:t>‹#›</a:t>
            </a:fld>
            <a:endParaRPr lang="en-US"/>
          </a:p>
        </p:txBody>
      </p:sp>
      <p:sp>
        <p:nvSpPr>
          <p:cNvPr id="9" name="text" descr="{&quot;templafy&quot;:{&quot;id&quot;:&quot;7361d59a-ec5d-4169-a48a-54101f4ae0b5&quot;}}">
            <a:extLst>
              <a:ext uri="{FF2B5EF4-FFF2-40B4-BE49-F238E27FC236}">
                <a16:creationId xmlns:a16="http://schemas.microsoft.com/office/drawing/2014/main" id="{C67C1564-B6B2-4069-BABD-0795866C71E2}"/>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958116457"/>
      </p:ext>
    </p:extLst>
  </p:cSld>
  <p:clrMapOvr>
    <a:masterClrMapping/>
  </p:clrMapOvr>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Break Purpl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F9C4AC5-9A5A-6047-9FB7-DB42361F4747}"/>
              </a:ext>
            </a:extLst>
          </p:cNvPr>
          <p:cNvSpPr/>
          <p:nvPr userDrawn="1"/>
        </p:nvSpPr>
        <p:spPr>
          <a:xfrm>
            <a:off x="-3" y="1"/>
            <a:ext cx="6864096" cy="6858000"/>
          </a:xfrm>
          <a:prstGeom prst="rect">
            <a:avLst/>
          </a:prstGeom>
          <a:gradFill>
            <a:gsLst>
              <a:gs pos="100000">
                <a:srgbClr val="E83C99"/>
              </a:gs>
              <a:gs pos="0">
                <a:srgbClr val="973894"/>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8"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11" name="Title 1">
            <a:extLst>
              <a:ext uri="{FF2B5EF4-FFF2-40B4-BE49-F238E27FC236}">
                <a16:creationId xmlns:a16="http://schemas.microsoft.com/office/drawing/2014/main" id="{BFDD92B6-87C8-FE46-B65B-AAF191518F6E}"/>
              </a:ext>
            </a:extLst>
          </p:cNvPr>
          <p:cNvSpPr>
            <a:spLocks noGrp="1"/>
          </p:cNvSpPr>
          <p:nvPr>
            <p:ph type="ctrTitle" hasCustomPrompt="1"/>
          </p:nvPr>
        </p:nvSpPr>
        <p:spPr bwMode="black">
          <a:xfrm>
            <a:off x="960966"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6" name="Text Placeholder 7">
            <a:extLst>
              <a:ext uri="{FF2B5EF4-FFF2-40B4-BE49-F238E27FC236}">
                <a16:creationId xmlns:a16="http://schemas.microsoft.com/office/drawing/2014/main" id="{EFDE3407-E681-404A-A30A-DC325336AE9D}"/>
              </a:ext>
            </a:extLst>
          </p:cNvPr>
          <p:cNvSpPr>
            <a:spLocks noGrp="1"/>
          </p:cNvSpPr>
          <p:nvPr>
            <p:ph type="body" sz="quarter" idx="14" hasCustomPrompt="1"/>
          </p:nvPr>
        </p:nvSpPr>
        <p:spPr>
          <a:xfrm>
            <a:off x="988390" y="762127"/>
            <a:ext cx="222033" cy="376365"/>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1" y="721203"/>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a:t>
            </a:r>
          </a:p>
        </p:txBody>
      </p:sp>
      <p:sp>
        <p:nvSpPr>
          <p:cNvPr id="4" name="Slide Number Placeholder 3">
            <a:extLst>
              <a:ext uri="{FF2B5EF4-FFF2-40B4-BE49-F238E27FC236}">
                <a16:creationId xmlns:a16="http://schemas.microsoft.com/office/drawing/2014/main" id="{2D9F7311-2189-4336-AB21-5F83C9964B63}"/>
              </a:ext>
            </a:extLst>
          </p:cNvPr>
          <p:cNvSpPr>
            <a:spLocks noGrp="1"/>
          </p:cNvSpPr>
          <p:nvPr>
            <p:ph type="sldNum" sz="quarter" idx="16"/>
          </p:nvPr>
        </p:nvSpPr>
        <p:spPr/>
        <p:txBody>
          <a:bodyPr/>
          <a:lstStyle/>
          <a:p>
            <a:fld id="{B3F5AA52-72AE-42D6-A9FC-4955E9071706}" type="slidenum">
              <a:rPr lang="en-US" smtClean="0"/>
              <a:pPr/>
              <a:t>‹#›</a:t>
            </a:fld>
            <a:endParaRPr lang="en-US"/>
          </a:p>
        </p:txBody>
      </p:sp>
      <p:sp>
        <p:nvSpPr>
          <p:cNvPr id="10" name="text" descr="{&quot;templafy&quot;:{&quot;id&quot;:&quot;f0b8c883-cc7e-415d-9ce3-477590683f3e&quot;}}">
            <a:extLst>
              <a:ext uri="{FF2B5EF4-FFF2-40B4-BE49-F238E27FC236}">
                <a16:creationId xmlns:a16="http://schemas.microsoft.com/office/drawing/2014/main" id="{8CC40063-6EAE-4DD9-9E29-337E2F8C55B1}"/>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2730801457"/>
      </p:ext>
    </p:extLst>
  </p:cSld>
  <p:clrMapOvr>
    <a:masterClrMapping/>
  </p:clrMapOvr>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ta + Message on Blu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541DDD5-7FBE-264B-B020-F43FF1BC1B8C}"/>
              </a:ext>
            </a:extLst>
          </p:cNvPr>
          <p:cNvSpPr/>
          <p:nvPr userDrawn="1"/>
        </p:nvSpPr>
        <p:spPr>
          <a:xfrm>
            <a:off x="-3" y="0"/>
            <a:ext cx="12192003"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5" y="960969"/>
            <a:ext cx="5135035" cy="4933951"/>
          </a:xfrm>
        </p:spPr>
        <p:txBody>
          <a:bodyPr lIns="0" tIns="0" rIns="0" bIns="0" anchor="ctr" anchorCtr="0">
            <a:noAutofit/>
          </a:bodyPr>
          <a:lstStyle>
            <a:lvl1pPr algn="l">
              <a:lnSpc>
                <a:spcPct val="95000"/>
              </a:lnSpc>
              <a:defRPr sz="30666" cap="all" baseline="0">
                <a:solidFill>
                  <a:schemeClr val="bg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bg1"/>
                </a:solidFill>
                <a:latin typeface="Franklin Gothic Demi Cond" panose="020B0706030402020204" pitchFamily="34" charset="0"/>
              </a:defRPr>
            </a:lvl1pPr>
          </a:lstStyle>
          <a:p>
            <a:pPr lvl="0"/>
            <a:r>
              <a:rPr lang="en-US" dirty="0"/>
              <a:t>%</a:t>
            </a:r>
          </a:p>
        </p:txBody>
      </p:sp>
      <p:sp>
        <p:nvSpPr>
          <p:cNvPr id="4" name="Slide Number Placeholder 3">
            <a:extLst>
              <a:ext uri="{FF2B5EF4-FFF2-40B4-BE49-F238E27FC236}">
                <a16:creationId xmlns:a16="http://schemas.microsoft.com/office/drawing/2014/main" id="{126EDB17-13FC-4D0B-811E-423842C99DA1}"/>
              </a:ext>
            </a:extLst>
          </p:cNvPr>
          <p:cNvSpPr>
            <a:spLocks noGrp="1"/>
          </p:cNvSpPr>
          <p:nvPr>
            <p:ph type="sldNum" sz="quarter" idx="15"/>
          </p:nvPr>
        </p:nvSpPr>
        <p:spPr/>
        <p:txBody>
          <a:bodyPr/>
          <a:lstStyle>
            <a:lvl1pPr>
              <a:defRPr>
                <a:solidFill>
                  <a:schemeClr val="bg1"/>
                </a:solidFill>
              </a:defRPr>
            </a:lvl1pPr>
          </a:lstStyle>
          <a:p>
            <a:fld id="{B3F5AA52-72AE-42D6-A9FC-4955E9071706}" type="slidenum">
              <a:rPr lang="en-US" smtClean="0"/>
              <a:pPr/>
              <a:t>‹#›</a:t>
            </a:fld>
            <a:endParaRPr lang="en-US"/>
          </a:p>
        </p:txBody>
      </p:sp>
      <p:sp>
        <p:nvSpPr>
          <p:cNvPr id="10" name="text" descr="{&quot;templafy&quot;:{&quot;id&quot;:&quot;6497c5ca-fee8-49fd-b53c-5f3d03b6ac5e&quot;}}">
            <a:extLst>
              <a:ext uri="{FF2B5EF4-FFF2-40B4-BE49-F238E27FC236}">
                <a16:creationId xmlns:a16="http://schemas.microsoft.com/office/drawing/2014/main" id="{AF0C58EA-89A5-4228-A93D-3B31447DADCA}"/>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331681830"/>
      </p:ext>
    </p:extLst>
  </p:cSld>
  <p:clrMapOvr>
    <a:masterClrMapping/>
  </p:clrMapOvr>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ata + Message on Orange Gradi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230FC2-7100-DD43-A760-9BBCAFA33A2D}"/>
              </a:ext>
            </a:extLst>
          </p:cNvPr>
          <p:cNvSpPr/>
          <p:nvPr userDrawn="1"/>
        </p:nvSpPr>
        <p:spPr>
          <a:xfrm>
            <a:off x="-3" y="1"/>
            <a:ext cx="12192003"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7"/>
            <a:ext cx="5055889" cy="4917016"/>
          </a:xfrm>
        </p:spPr>
        <p:txBody>
          <a:bodyPr lIns="0" tIns="0" rIns="0" bIns="0" anchor="ctr" anchorCtr="0">
            <a:noAutofit/>
          </a:bodyPr>
          <a:lstStyle>
            <a:lvl1pPr algn="l">
              <a:lnSpc>
                <a:spcPct val="95000"/>
              </a:lnSpc>
              <a:defRPr sz="30666" cap="all" baseline="0">
                <a:solidFill>
                  <a:schemeClr val="bg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bg1"/>
                </a:solidFill>
                <a:latin typeface="Franklin Gothic Demi Cond" panose="020B0706030402020204" pitchFamily="34" charset="0"/>
              </a:defRPr>
            </a:lvl1pPr>
          </a:lstStyle>
          <a:p>
            <a:pPr lvl="0"/>
            <a:r>
              <a:rPr lang="en-US" dirty="0"/>
              <a:t>%</a:t>
            </a:r>
          </a:p>
        </p:txBody>
      </p:sp>
      <p:sp>
        <p:nvSpPr>
          <p:cNvPr id="7" name="Slide Number Placeholder 3">
            <a:extLst>
              <a:ext uri="{FF2B5EF4-FFF2-40B4-BE49-F238E27FC236}">
                <a16:creationId xmlns:a16="http://schemas.microsoft.com/office/drawing/2014/main" id="{DACD889E-F554-459E-8670-CFF45E8F3B4D}"/>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10" name="text" descr="{&quot;templafy&quot;:{&quot;id&quot;:&quot;9b32e8ee-f9c9-49db-9aaa-20055a28c76d&quot;}}">
            <a:extLst>
              <a:ext uri="{FF2B5EF4-FFF2-40B4-BE49-F238E27FC236}">
                <a16:creationId xmlns:a16="http://schemas.microsoft.com/office/drawing/2014/main" id="{B53AA721-44A2-407A-90B6-53A8B225DBA9}"/>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3533192342"/>
      </p:ext>
    </p:extLst>
  </p:cSld>
  <p:clrMapOvr>
    <a:masterClrMapping/>
  </p:clrMapOvr>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ata + Message on Teal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F1F8817-2AFE-924D-814A-D0BCA47B50BF}"/>
              </a:ext>
            </a:extLst>
          </p:cNvPr>
          <p:cNvSpPr/>
          <p:nvPr userDrawn="1"/>
        </p:nvSpPr>
        <p:spPr>
          <a:xfrm>
            <a:off x="-3" y="1"/>
            <a:ext cx="12192003" cy="6858000"/>
          </a:xfrm>
          <a:prstGeom prst="rect">
            <a:avLst/>
          </a:prstGeom>
          <a:gradFill>
            <a:gsLst>
              <a:gs pos="100000">
                <a:srgbClr val="99CA3C"/>
              </a:gs>
              <a:gs pos="0">
                <a:srgbClr val="15A4A7"/>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9"/>
            <a:ext cx="5055889" cy="4933951"/>
          </a:xfrm>
        </p:spPr>
        <p:txBody>
          <a:bodyPr lIns="0" tIns="0" rIns="0" bIns="0" anchor="ctr" anchorCtr="0">
            <a:noAutofit/>
          </a:bodyPr>
          <a:lstStyle>
            <a:lvl1pPr algn="l">
              <a:lnSpc>
                <a:spcPct val="95000"/>
              </a:lnSpc>
              <a:defRPr sz="30666" cap="all" baseline="0">
                <a:solidFill>
                  <a:schemeClr val="bg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bg1"/>
                </a:solidFill>
                <a:latin typeface="Franklin Gothic Demi Cond" panose="020B0706030402020204" pitchFamily="34" charset="0"/>
              </a:defRPr>
            </a:lvl1pPr>
          </a:lstStyle>
          <a:p>
            <a:pPr lvl="0"/>
            <a:r>
              <a:rPr lang="en-US" dirty="0"/>
              <a:t>%</a:t>
            </a:r>
          </a:p>
        </p:txBody>
      </p:sp>
      <p:sp>
        <p:nvSpPr>
          <p:cNvPr id="8" name="Slide Number Placeholder 3">
            <a:extLst>
              <a:ext uri="{FF2B5EF4-FFF2-40B4-BE49-F238E27FC236}">
                <a16:creationId xmlns:a16="http://schemas.microsoft.com/office/drawing/2014/main" id="{FB786EEC-4A73-4B73-9365-0CD1B685F460}"/>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12" name="text" descr="{&quot;templafy&quot;:{&quot;id&quot;:&quot;65da5f6f-dfe2-45e0-bc1b-6779ee97d37a&quot;}}">
            <a:extLst>
              <a:ext uri="{FF2B5EF4-FFF2-40B4-BE49-F238E27FC236}">
                <a16:creationId xmlns:a16="http://schemas.microsoft.com/office/drawing/2014/main" id="{2C3535CE-462F-430A-961F-D8694379131B}"/>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3618492876"/>
      </p:ext>
    </p:extLst>
  </p:cSld>
  <p:clrMapOvr>
    <a:masterClrMapping/>
  </p:clrMapOvr>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ata + Message on Purple Gradi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F9C4AC5-9A5A-6047-9FB7-DB42361F4747}"/>
              </a:ext>
            </a:extLst>
          </p:cNvPr>
          <p:cNvSpPr/>
          <p:nvPr userDrawn="1"/>
        </p:nvSpPr>
        <p:spPr>
          <a:xfrm>
            <a:off x="-3" y="1"/>
            <a:ext cx="12192003" cy="6858000"/>
          </a:xfrm>
          <a:prstGeom prst="rect">
            <a:avLst/>
          </a:prstGeom>
          <a:gradFill>
            <a:gsLst>
              <a:gs pos="100000">
                <a:srgbClr val="E83C99"/>
              </a:gs>
              <a:gs pos="0">
                <a:srgbClr val="973894"/>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9"/>
            <a:ext cx="5055889" cy="4933951"/>
          </a:xfrm>
        </p:spPr>
        <p:txBody>
          <a:bodyPr lIns="0" tIns="0" rIns="0" bIns="0" anchor="ctr" anchorCtr="0">
            <a:noAutofit/>
          </a:bodyPr>
          <a:lstStyle>
            <a:lvl1pPr algn="l">
              <a:lnSpc>
                <a:spcPct val="95000"/>
              </a:lnSpc>
              <a:defRPr sz="30666" cap="all" baseline="0">
                <a:solidFill>
                  <a:schemeClr val="bg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bg1"/>
                </a:solidFill>
                <a:latin typeface="Franklin Gothic Demi Cond" panose="020B0706030402020204" pitchFamily="34" charset="0"/>
              </a:defRPr>
            </a:lvl1pPr>
          </a:lstStyle>
          <a:p>
            <a:pPr lvl="0"/>
            <a:r>
              <a:rPr lang="en-US" dirty="0"/>
              <a:t>%</a:t>
            </a:r>
          </a:p>
        </p:txBody>
      </p:sp>
      <p:sp>
        <p:nvSpPr>
          <p:cNvPr id="8" name="Slide Number Placeholder 3">
            <a:extLst>
              <a:ext uri="{FF2B5EF4-FFF2-40B4-BE49-F238E27FC236}">
                <a16:creationId xmlns:a16="http://schemas.microsoft.com/office/drawing/2014/main" id="{A8B7F152-E429-4498-81EA-A4C55F64D075}"/>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2" name="Footer Placeholder 1">
            <a:extLst>
              <a:ext uri="{FF2B5EF4-FFF2-40B4-BE49-F238E27FC236}">
                <a16:creationId xmlns:a16="http://schemas.microsoft.com/office/drawing/2014/main" id="{38A125A0-58C5-403F-B225-BBC693943182}"/>
              </a:ext>
            </a:extLst>
          </p:cNvPr>
          <p:cNvSpPr>
            <a:spLocks noGrp="1"/>
          </p:cNvSpPr>
          <p:nvPr>
            <p:ph type="ftr" sz="quarter" idx="16"/>
          </p:nvPr>
        </p:nvSpPr>
        <p:spPr/>
        <p:txBody>
          <a:bodyPr/>
          <a:lstStyle>
            <a:lvl1pPr>
              <a:defRPr>
                <a:noFill/>
              </a:defRPr>
            </a:lvl1pPr>
          </a:lstStyle>
          <a:p>
            <a:endParaRPr lang="en-US" dirty="0"/>
          </a:p>
        </p:txBody>
      </p:sp>
      <p:sp>
        <p:nvSpPr>
          <p:cNvPr id="12" name="text" descr="{&quot;templafy&quot;:{&quot;id&quot;:&quot;2d42b10f-aaf1-41d2-91fb-f132f5e3bea0&quot;}}">
            <a:extLst>
              <a:ext uri="{FF2B5EF4-FFF2-40B4-BE49-F238E27FC236}">
                <a16:creationId xmlns:a16="http://schemas.microsoft.com/office/drawing/2014/main" id="{32936780-3611-4A9B-B6D3-66C5FFEE1051}"/>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3504059318"/>
      </p:ext>
    </p:extLst>
  </p:cSld>
  <p:clrMapOvr>
    <a:masterClrMapping/>
  </p:clrMapOvr>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ata + Message Blue type (Printer 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tx2"/>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52499"/>
            <a:ext cx="5055889" cy="4925484"/>
          </a:xfrm>
        </p:spPr>
        <p:txBody>
          <a:bodyPr lIns="0" tIns="0" rIns="0" bIns="0" anchor="ctr" anchorCtr="0">
            <a:noAutofit/>
          </a:bodyPr>
          <a:lstStyle>
            <a:lvl1pPr algn="l">
              <a:lnSpc>
                <a:spcPct val="95000"/>
              </a:lnSpc>
              <a:defRPr sz="30666" cap="all" baseline="0">
                <a:solidFill>
                  <a:schemeClr val="tx2"/>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tx2"/>
                </a:solidFill>
                <a:latin typeface="Franklin Gothic Demi Cond" panose="020B0706030402020204" pitchFamily="34" charset="0"/>
              </a:defRPr>
            </a:lvl1pPr>
          </a:lstStyle>
          <a:p>
            <a:pPr lvl="0"/>
            <a:r>
              <a:rPr lang="en-US" dirty="0"/>
              <a:t>%</a:t>
            </a:r>
          </a:p>
        </p:txBody>
      </p:sp>
      <p:sp>
        <p:nvSpPr>
          <p:cNvPr id="2" name="Footer Placeholder 1">
            <a:extLst>
              <a:ext uri="{FF2B5EF4-FFF2-40B4-BE49-F238E27FC236}">
                <a16:creationId xmlns:a16="http://schemas.microsoft.com/office/drawing/2014/main" id="{0182BC65-6537-4850-8B68-D044ED392506}"/>
              </a:ext>
            </a:extLst>
          </p:cNvPr>
          <p:cNvSpPr>
            <a:spLocks noGrp="1"/>
          </p:cNvSpPr>
          <p:nvPr>
            <p:ph type="ftr" sz="quarter" idx="14"/>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0A35E376-9C55-4153-BF32-C230DF97B2D7}"/>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759835826"/>
      </p:ext>
    </p:extLst>
  </p:cSld>
  <p:clrMapOvr>
    <a:masterClrMapping/>
  </p:clrMapOv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ata + Message Orange type (Printer 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6400800" y="960967"/>
            <a:ext cx="4828117" cy="4933951"/>
          </a:xfrm>
          <a:prstGeom prst="rect">
            <a:avLst/>
          </a:prstGeom>
        </p:spPr>
        <p:txBody>
          <a:bodyPr lIns="0" tIns="0" rIns="0" bIns="0" anchor="ctr" anchorCtr="0">
            <a:noAutofit/>
          </a:bodyPr>
          <a:lstStyle>
            <a:lvl1pPr marL="0" indent="0" algn="l">
              <a:lnSpc>
                <a:spcPts val="5333"/>
              </a:lnSpc>
              <a:buNone/>
              <a:defRPr sz="5333" cap="all" baseline="0">
                <a:solidFill>
                  <a:schemeClr val="accent3"/>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7"/>
            <a:ext cx="5055889" cy="4917016"/>
          </a:xfrm>
        </p:spPr>
        <p:txBody>
          <a:bodyPr lIns="0" tIns="0" rIns="0" bIns="0" anchor="ctr" anchorCtr="0">
            <a:noAutofit/>
          </a:bodyPr>
          <a:lstStyle>
            <a:lvl1pPr algn="l">
              <a:lnSpc>
                <a:spcPct val="95000"/>
              </a:lnSpc>
              <a:defRPr sz="30666" cap="all" baseline="0">
                <a:solidFill>
                  <a:schemeClr val="accent3"/>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accent3"/>
                </a:solidFill>
                <a:latin typeface="Franklin Gothic Demi Cond" panose="020B0706030402020204" pitchFamily="34" charset="0"/>
              </a:defRPr>
            </a:lvl1pPr>
          </a:lstStyle>
          <a:p>
            <a:pPr lvl="0"/>
            <a:r>
              <a:rPr lang="en-US" dirty="0"/>
              <a:t>%</a:t>
            </a:r>
          </a:p>
        </p:txBody>
      </p:sp>
      <p:sp>
        <p:nvSpPr>
          <p:cNvPr id="2" name="Footer Placeholder 1">
            <a:extLst>
              <a:ext uri="{FF2B5EF4-FFF2-40B4-BE49-F238E27FC236}">
                <a16:creationId xmlns:a16="http://schemas.microsoft.com/office/drawing/2014/main" id="{59F0866A-DEF7-4DBC-8AF0-542B5038B450}"/>
              </a:ext>
            </a:extLst>
          </p:cNvPr>
          <p:cNvSpPr>
            <a:spLocks noGrp="1"/>
          </p:cNvSpPr>
          <p:nvPr>
            <p:ph type="ftr" sz="quarter" idx="14"/>
          </p:nvPr>
        </p:nvSpPr>
        <p:spPr/>
        <p:txBody>
          <a:bodyPr/>
          <a:lstStyle>
            <a:lvl1pPr>
              <a:defRPr>
                <a:noFill/>
              </a:defRPr>
            </a:lvl1pPr>
          </a:lstStyle>
          <a:p>
            <a:endParaRPr lang="en-US" dirty="0"/>
          </a:p>
        </p:txBody>
      </p:sp>
      <p:sp>
        <p:nvSpPr>
          <p:cNvPr id="4" name="Slide Number Placeholder 3">
            <a:extLst>
              <a:ext uri="{FF2B5EF4-FFF2-40B4-BE49-F238E27FC236}">
                <a16:creationId xmlns:a16="http://schemas.microsoft.com/office/drawing/2014/main" id="{A7B79BC2-0DF1-4225-BEA8-0C74D1A3137E}"/>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532980999"/>
      </p:ext>
    </p:extLst>
  </p:cSld>
  <p:clrMapOvr>
    <a:masterClrMapping/>
  </p:clrMapOv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ata + MessageTeal type (Printer 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accent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8"/>
            <a:ext cx="5055889" cy="4917016"/>
          </a:xfrm>
        </p:spPr>
        <p:txBody>
          <a:bodyPr lIns="0" tIns="0" rIns="0" bIns="0" anchor="ctr" anchorCtr="0">
            <a:noAutofit/>
          </a:bodyPr>
          <a:lstStyle>
            <a:lvl1pPr algn="l">
              <a:lnSpc>
                <a:spcPct val="95000"/>
              </a:lnSpc>
              <a:defRPr sz="30666" cap="all" baseline="0">
                <a:solidFill>
                  <a:schemeClr val="accent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accent1"/>
                </a:solidFill>
                <a:latin typeface="Franklin Gothic Demi Cond" panose="020B0706030402020204" pitchFamily="34" charset="0"/>
              </a:defRPr>
            </a:lvl1pPr>
          </a:lstStyle>
          <a:p>
            <a:pPr lvl="0"/>
            <a:r>
              <a:rPr lang="en-US" dirty="0"/>
              <a:t>%</a:t>
            </a:r>
          </a:p>
        </p:txBody>
      </p:sp>
      <p:sp>
        <p:nvSpPr>
          <p:cNvPr id="2" name="Footer Placeholder 1">
            <a:extLst>
              <a:ext uri="{FF2B5EF4-FFF2-40B4-BE49-F238E27FC236}">
                <a16:creationId xmlns:a16="http://schemas.microsoft.com/office/drawing/2014/main" id="{6E8CDE26-A2C5-4C3F-936E-23CEA294BCBB}"/>
              </a:ext>
            </a:extLst>
          </p:cNvPr>
          <p:cNvSpPr>
            <a:spLocks noGrp="1"/>
          </p:cNvSpPr>
          <p:nvPr>
            <p:ph type="ftr" sz="quarter" idx="14"/>
          </p:nvPr>
        </p:nvSpPr>
        <p:spPr/>
        <p:txBody>
          <a:bodyPr/>
          <a:lstStyle>
            <a:lvl1pPr>
              <a:defRPr>
                <a:noFill/>
              </a:defRPr>
            </a:lvl1pPr>
          </a:lstStyle>
          <a:p>
            <a:endParaRPr lang="en-US" dirty="0"/>
          </a:p>
        </p:txBody>
      </p:sp>
      <p:sp>
        <p:nvSpPr>
          <p:cNvPr id="4" name="Slide Number Placeholder 3">
            <a:extLst>
              <a:ext uri="{FF2B5EF4-FFF2-40B4-BE49-F238E27FC236}">
                <a16:creationId xmlns:a16="http://schemas.microsoft.com/office/drawing/2014/main" id="{973B1853-0B92-4249-8890-E24DE61DF725}"/>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657091077"/>
      </p:ext>
    </p:extLst>
  </p:cSld>
  <p:clrMapOvr>
    <a:masterClrMapping/>
  </p:clrMapOv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ata + Message Purple type (Printer 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6400800" y="960967"/>
            <a:ext cx="4828117" cy="4933951"/>
          </a:xfrm>
          <a:prstGeom prst="rect">
            <a:avLst/>
          </a:prstGeom>
        </p:spPr>
        <p:txBody>
          <a:bodyPr lIns="0" tIns="0" rIns="0" bIns="0" anchor="ctr" anchorCtr="0">
            <a:noAutofit/>
          </a:bodyPr>
          <a:lstStyle>
            <a:lvl1pPr marL="0" indent="0" algn="l">
              <a:lnSpc>
                <a:spcPts val="5333"/>
              </a:lnSpc>
              <a:buNone/>
              <a:defRPr sz="5333" cap="all" baseline="0">
                <a:solidFill>
                  <a:schemeClr val="accent6"/>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9"/>
            <a:ext cx="5055889" cy="4933951"/>
          </a:xfrm>
        </p:spPr>
        <p:txBody>
          <a:bodyPr lIns="0" tIns="0" rIns="0" bIns="0" anchor="ctr" anchorCtr="0">
            <a:noAutofit/>
          </a:bodyPr>
          <a:lstStyle>
            <a:lvl1pPr algn="l">
              <a:lnSpc>
                <a:spcPct val="95000"/>
              </a:lnSpc>
              <a:defRPr sz="30666" cap="all" baseline="0">
                <a:solidFill>
                  <a:schemeClr val="accent6"/>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accent6"/>
                </a:solidFill>
                <a:latin typeface="Franklin Gothic Demi Cond" panose="020B0706030402020204" pitchFamily="34" charset="0"/>
              </a:defRPr>
            </a:lvl1pPr>
          </a:lstStyle>
          <a:p>
            <a:pPr lvl="0"/>
            <a:r>
              <a:rPr lang="en-US" dirty="0"/>
              <a:t>%</a:t>
            </a:r>
          </a:p>
        </p:txBody>
      </p:sp>
      <p:sp>
        <p:nvSpPr>
          <p:cNvPr id="2" name="Footer Placeholder 1">
            <a:extLst>
              <a:ext uri="{FF2B5EF4-FFF2-40B4-BE49-F238E27FC236}">
                <a16:creationId xmlns:a16="http://schemas.microsoft.com/office/drawing/2014/main" id="{3233F200-8DCD-4231-9D0E-58DFCFFD288A}"/>
              </a:ext>
            </a:extLst>
          </p:cNvPr>
          <p:cNvSpPr>
            <a:spLocks noGrp="1"/>
          </p:cNvSpPr>
          <p:nvPr>
            <p:ph type="ftr" sz="quarter" idx="14"/>
          </p:nvPr>
        </p:nvSpPr>
        <p:spPr/>
        <p:txBody>
          <a:bodyPr/>
          <a:lstStyle>
            <a:lvl1pPr>
              <a:defRPr>
                <a:noFill/>
              </a:defRPr>
            </a:lvl1pPr>
          </a:lstStyle>
          <a:p>
            <a:endParaRPr lang="en-US" dirty="0"/>
          </a:p>
        </p:txBody>
      </p:sp>
      <p:sp>
        <p:nvSpPr>
          <p:cNvPr id="4" name="Slide Number Placeholder 3">
            <a:extLst>
              <a:ext uri="{FF2B5EF4-FFF2-40B4-BE49-F238E27FC236}">
                <a16:creationId xmlns:a16="http://schemas.microsoft.com/office/drawing/2014/main" id="{9F5577E7-288F-4F99-ACD5-4372050DB372}"/>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2828734816"/>
      </p:ext>
    </p:extLst>
  </p:cSld>
  <p:clrMapOvr>
    <a:masterClrMapping/>
  </p:clrMapOvr>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motional Message on Blu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541DDD5-7FBE-264B-B020-F43FF1BC1B8C}"/>
              </a:ext>
            </a:extLst>
          </p:cNvPr>
          <p:cNvSpPr/>
          <p:nvPr userDrawn="1"/>
        </p:nvSpPr>
        <p:spPr>
          <a:xfrm>
            <a:off x="-3" y="0"/>
            <a:ext cx="12192003"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a:t>
            </a:r>
          </a:p>
        </p:txBody>
      </p:sp>
      <p:sp>
        <p:nvSpPr>
          <p:cNvPr id="6" name="Slide Number Placeholder 3">
            <a:extLst>
              <a:ext uri="{FF2B5EF4-FFF2-40B4-BE49-F238E27FC236}">
                <a16:creationId xmlns:a16="http://schemas.microsoft.com/office/drawing/2014/main" id="{334A75D0-A6AE-4624-9843-B16BDA9CB314}"/>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8" name="text" descr="{&quot;templafy&quot;:{&quot;id&quot;:&quot;2f7eb3ea-2749-4a13-bbc1-90fa62b03c4c&quot;}}">
            <a:extLst>
              <a:ext uri="{FF2B5EF4-FFF2-40B4-BE49-F238E27FC236}">
                <a16:creationId xmlns:a16="http://schemas.microsoft.com/office/drawing/2014/main" id="{B33984B9-7474-4809-9B3E-4F141910ADFE}"/>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3912313569"/>
      </p:ext>
    </p:extLst>
  </p:cSld>
  <p:clrMapOvr>
    <a:masterClrMapping/>
  </p:clrMapOvr>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otional Message on Orange Gradi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230FC2-7100-DD43-A760-9BBCAFA33A2D}"/>
              </a:ext>
            </a:extLst>
          </p:cNvPr>
          <p:cNvSpPr/>
          <p:nvPr userDrawn="1"/>
        </p:nvSpPr>
        <p:spPr>
          <a:xfrm>
            <a:off x="1" y="0"/>
            <a:ext cx="12192003"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a:t>
            </a:r>
          </a:p>
        </p:txBody>
      </p:sp>
      <p:sp>
        <p:nvSpPr>
          <p:cNvPr id="6" name="Slide Number Placeholder 3">
            <a:extLst>
              <a:ext uri="{FF2B5EF4-FFF2-40B4-BE49-F238E27FC236}">
                <a16:creationId xmlns:a16="http://schemas.microsoft.com/office/drawing/2014/main" id="{EA7D613F-60B2-414A-8597-03A0B612582A}"/>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7" name="text" descr="{&quot;templafy&quot;:{&quot;id&quot;:&quot;e49a4c69-043b-483d-9092-7f1d32f3350c&quot;}}">
            <a:extLst>
              <a:ext uri="{FF2B5EF4-FFF2-40B4-BE49-F238E27FC236}">
                <a16:creationId xmlns:a16="http://schemas.microsoft.com/office/drawing/2014/main" id="{0F49367F-7476-40F1-BC59-66A6FA4A9E69}"/>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2284076596"/>
      </p:ext>
    </p:extLst>
  </p:cSld>
  <p:clrMapOvr>
    <a:masterClrMapping/>
  </p:clrMapOvr>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motional Message on Teal Gradi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1F8817-2AFE-924D-814A-D0BCA47B50BF}"/>
              </a:ext>
            </a:extLst>
          </p:cNvPr>
          <p:cNvSpPr/>
          <p:nvPr userDrawn="1"/>
        </p:nvSpPr>
        <p:spPr>
          <a:xfrm>
            <a:off x="-3" y="1"/>
            <a:ext cx="12192003" cy="6858000"/>
          </a:xfrm>
          <a:prstGeom prst="rect">
            <a:avLst/>
          </a:prstGeom>
          <a:gradFill>
            <a:gsLst>
              <a:gs pos="100000">
                <a:srgbClr val="99CA3C"/>
              </a:gs>
              <a:gs pos="0">
                <a:srgbClr val="15A4A7"/>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a:t>
            </a:r>
          </a:p>
        </p:txBody>
      </p:sp>
      <p:sp>
        <p:nvSpPr>
          <p:cNvPr id="7" name="Slide Number Placeholder 3">
            <a:extLst>
              <a:ext uri="{FF2B5EF4-FFF2-40B4-BE49-F238E27FC236}">
                <a16:creationId xmlns:a16="http://schemas.microsoft.com/office/drawing/2014/main" id="{69402556-ACD3-4C6E-8B7C-82CBC7AB73A8}"/>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8" name="text" descr="{&quot;templafy&quot;:{&quot;id&quot;:&quot;1a539cfe-e730-49ed-beb5-5f16b283ca0a&quot;}}">
            <a:extLst>
              <a:ext uri="{FF2B5EF4-FFF2-40B4-BE49-F238E27FC236}">
                <a16:creationId xmlns:a16="http://schemas.microsoft.com/office/drawing/2014/main" id="{A8F36E88-DF1D-4780-93CB-E9FAD8ECEEC9}"/>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988442805"/>
      </p:ext>
    </p:extLst>
  </p:cSld>
  <p:clrMapOvr>
    <a:masterClrMapping/>
  </p:clrMapOvr>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motional Message on Purple Gradi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9C4AC5-9A5A-6047-9FB7-DB42361F4747}"/>
              </a:ext>
            </a:extLst>
          </p:cNvPr>
          <p:cNvSpPr/>
          <p:nvPr userDrawn="1"/>
        </p:nvSpPr>
        <p:spPr>
          <a:xfrm>
            <a:off x="-3" y="0"/>
            <a:ext cx="12192003" cy="6858000"/>
          </a:xfrm>
          <a:prstGeom prst="rect">
            <a:avLst/>
          </a:prstGeom>
          <a:gradFill>
            <a:gsLst>
              <a:gs pos="100000">
                <a:srgbClr val="E83C99"/>
              </a:gs>
              <a:gs pos="0">
                <a:srgbClr val="973894"/>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a:t>
            </a:r>
          </a:p>
        </p:txBody>
      </p:sp>
      <p:sp>
        <p:nvSpPr>
          <p:cNvPr id="7" name="Slide Number Placeholder 3">
            <a:extLst>
              <a:ext uri="{FF2B5EF4-FFF2-40B4-BE49-F238E27FC236}">
                <a16:creationId xmlns:a16="http://schemas.microsoft.com/office/drawing/2014/main" id="{B86BB4EB-DB41-4310-A4F5-85EBECEF480A}"/>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8" name="text" descr="{&quot;templafy&quot;:{&quot;id&quot;:&quot;ae0588e3-3202-4cec-87fd-6dbcbaa0b613&quot;}}">
            <a:extLst>
              <a:ext uri="{FF2B5EF4-FFF2-40B4-BE49-F238E27FC236}">
                <a16:creationId xmlns:a16="http://schemas.microsoft.com/office/drawing/2014/main" id="{7B9DF84F-A909-4C57-99A1-B0AEB54560DB}"/>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4121869950"/>
      </p:ext>
    </p:extLst>
  </p:cSld>
  <p:clrMapOvr>
    <a:masterClrMapping/>
  </p:clrMapOvr>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motional Message - Blue (Printer-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tx2"/>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 – choose  different font color from color theme</a:t>
            </a:r>
          </a:p>
        </p:txBody>
      </p:sp>
      <p:sp>
        <p:nvSpPr>
          <p:cNvPr id="2" name="Footer Placeholder 1">
            <a:extLst>
              <a:ext uri="{FF2B5EF4-FFF2-40B4-BE49-F238E27FC236}">
                <a16:creationId xmlns:a16="http://schemas.microsoft.com/office/drawing/2014/main" id="{7003612E-240C-4DA2-B109-B5749F874F63}"/>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B02242C8-9A96-416C-B10A-318A95905AD7}"/>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559283201"/>
      </p:ext>
    </p:extLst>
  </p:cSld>
  <p:clrMapOvr>
    <a:masterClrMapping/>
  </p:clrMapOvr>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Line 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17E090-7C02-4395-B5B1-9802B2BA6C81}"/>
              </a:ext>
            </a:extLst>
          </p:cNvPr>
          <p:cNvSpPr>
            <a:spLocks noGrp="1"/>
          </p:cNvSpPr>
          <p:nvPr>
            <p:ph type="title" hasCustomPrompt="1"/>
          </p:nvPr>
        </p:nvSpPr>
        <p:spPr/>
        <p:txBody>
          <a:bodyPr/>
          <a:lstStyle>
            <a:lvl1pPr>
              <a:defRPr/>
            </a:lvl1pPr>
          </a:lstStyle>
          <a:p>
            <a:r>
              <a:rPr lang="en-US" dirty="0"/>
              <a:t>Click to add title</a:t>
            </a:r>
          </a:p>
        </p:txBody>
      </p:sp>
      <p:sp>
        <p:nvSpPr>
          <p:cNvPr id="6" name="Content Placeholder 5">
            <a:extLst>
              <a:ext uri="{FF2B5EF4-FFF2-40B4-BE49-F238E27FC236}">
                <a16:creationId xmlns:a16="http://schemas.microsoft.com/office/drawing/2014/main" id="{3F64F1E5-6FD8-4E37-AD4E-4C2292CC1620}"/>
              </a:ext>
            </a:extLst>
          </p:cNvPr>
          <p:cNvSpPr>
            <a:spLocks noGrp="1"/>
          </p:cNvSpPr>
          <p:nvPr>
            <p:ph sz="quarter" idx="10" hasCustomPrompt="1"/>
          </p:nvPr>
        </p:nvSpPr>
        <p:spPr>
          <a:xfrm>
            <a:off x="960969" y="1803400"/>
            <a:ext cx="10267951"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A25C3CE0-1F70-484C-A879-378952C60EEF}"/>
              </a:ext>
            </a:extLst>
          </p:cNvPr>
          <p:cNvSpPr>
            <a:spLocks noGrp="1"/>
          </p:cNvSpPr>
          <p:nvPr>
            <p:ph type="ftr" sz="quarter" idx="11"/>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0E0C8518-2CD3-45AE-8AC9-7951A791A13F}"/>
              </a:ext>
            </a:extLst>
          </p:cNvPr>
          <p:cNvSpPr>
            <a:spLocks noGrp="1"/>
          </p:cNvSpPr>
          <p:nvPr>
            <p:ph type="sldNum" sz="quarter" idx="12"/>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912696227"/>
      </p:ext>
    </p:extLst>
  </p:cSld>
  <p:clrMapOvr>
    <a:masterClrMapping/>
  </p:clrMapOvr>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Line Title, No Content Specifi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DD743-F21B-4A4E-BA1C-C6A1001A612E}"/>
              </a:ext>
            </a:extLst>
          </p:cNvPr>
          <p:cNvSpPr>
            <a:spLocks noGrp="1"/>
          </p:cNvSpPr>
          <p:nvPr>
            <p:ph type="title" hasCustomPrompt="1"/>
          </p:nvPr>
        </p:nvSpPr>
        <p:spPr/>
        <p:txBody>
          <a:bodyPr/>
          <a:lstStyle>
            <a:lvl1pPr>
              <a:defRPr/>
            </a:lvl1pPr>
          </a:lstStyle>
          <a:p>
            <a:r>
              <a:rPr lang="en-US" dirty="0"/>
              <a:t>Click to add title</a:t>
            </a:r>
          </a:p>
        </p:txBody>
      </p:sp>
      <p:sp>
        <p:nvSpPr>
          <p:cNvPr id="3" name="Footer Placeholder 2">
            <a:extLst>
              <a:ext uri="{FF2B5EF4-FFF2-40B4-BE49-F238E27FC236}">
                <a16:creationId xmlns:a16="http://schemas.microsoft.com/office/drawing/2014/main" id="{82D9D38E-A104-473E-AC93-774BA3F6079E}"/>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9CB8EB22-6A66-4DDE-84BE-C8D66085B825}"/>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794628535"/>
      </p:ext>
    </p:extLst>
  </p:cSld>
  <p:clrMapOvr>
    <a:masterClrMapping/>
  </p:clrMapOvr>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Line Title, 2-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8397C-5B33-4BA1-A060-300651DFE4B4}"/>
              </a:ext>
            </a:extLst>
          </p:cNvPr>
          <p:cNvSpPr>
            <a:spLocks noGrp="1"/>
          </p:cNvSpPr>
          <p:nvPr>
            <p:ph type="title" hasCustomPrompt="1"/>
          </p:nvPr>
        </p:nvSpPr>
        <p:spPr/>
        <p:txBody>
          <a:bodyPr/>
          <a:lstStyle>
            <a:lvl1pPr>
              <a:defRPr/>
            </a:lvl1pPr>
          </a:lstStyle>
          <a:p>
            <a:r>
              <a:rPr lang="en-US" dirty="0"/>
              <a:t>Click to add title</a:t>
            </a:r>
          </a:p>
        </p:txBody>
      </p:sp>
      <p:sp>
        <p:nvSpPr>
          <p:cNvPr id="6" name="Text Placeholder 5">
            <a:extLst>
              <a:ext uri="{FF2B5EF4-FFF2-40B4-BE49-F238E27FC236}">
                <a16:creationId xmlns:a16="http://schemas.microsoft.com/office/drawing/2014/main" id="{A29C48E0-4E39-4BC9-BF19-BF7AFDCCCF90}"/>
              </a:ext>
            </a:extLst>
          </p:cNvPr>
          <p:cNvSpPr>
            <a:spLocks noGrp="1"/>
          </p:cNvSpPr>
          <p:nvPr>
            <p:ph type="body" sz="quarter" idx="14" hasCustomPrompt="1"/>
          </p:nvPr>
        </p:nvSpPr>
        <p:spPr>
          <a:xfrm>
            <a:off x="960968" y="1803400"/>
            <a:ext cx="4978400"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790BF192-BD70-4B9C-92FF-C40916B646F9}"/>
              </a:ext>
            </a:extLst>
          </p:cNvPr>
          <p:cNvSpPr>
            <a:spLocks noGrp="1"/>
          </p:cNvSpPr>
          <p:nvPr>
            <p:ph type="body" sz="quarter" idx="15" hasCustomPrompt="1"/>
          </p:nvPr>
        </p:nvSpPr>
        <p:spPr>
          <a:xfrm>
            <a:off x="6252634" y="1803400"/>
            <a:ext cx="4976284"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48782AA-3A05-40A3-B27E-F05BF25F221A}"/>
              </a:ext>
            </a:extLst>
          </p:cNvPr>
          <p:cNvSpPr>
            <a:spLocks noGrp="1"/>
          </p:cNvSpPr>
          <p:nvPr>
            <p:ph type="ftr" sz="quarter" idx="16"/>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A57CFBA2-26A8-49F9-B444-9E127D5A651E}"/>
              </a:ext>
            </a:extLst>
          </p:cNvPr>
          <p:cNvSpPr>
            <a:spLocks noGrp="1"/>
          </p:cNvSpPr>
          <p:nvPr>
            <p:ph type="sldNum" sz="quarter" idx="17"/>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911379910"/>
      </p:ext>
    </p:extLst>
  </p:cSld>
  <p:clrMapOvr>
    <a:masterClrMapping/>
  </p:clrMapOvr>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ategory: 1-Line Title and Content">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960969" y="405421"/>
            <a:ext cx="10267951"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2" name="Title 1">
            <a:extLst>
              <a:ext uri="{FF2B5EF4-FFF2-40B4-BE49-F238E27FC236}">
                <a16:creationId xmlns:a16="http://schemas.microsoft.com/office/drawing/2014/main" id="{EC0ED2AF-4A99-4562-AA2F-27B7A5BE579A}"/>
              </a:ext>
            </a:extLst>
          </p:cNvPr>
          <p:cNvSpPr>
            <a:spLocks noGrp="1"/>
          </p:cNvSpPr>
          <p:nvPr>
            <p:ph type="title" hasCustomPrompt="1"/>
          </p:nvPr>
        </p:nvSpPr>
        <p:spPr>
          <a:xfrm>
            <a:off x="960969" y="764117"/>
            <a:ext cx="10267951" cy="548640"/>
          </a:xfrm>
        </p:spPr>
        <p:txBody>
          <a:bodyPr/>
          <a:lstStyle>
            <a:lvl1pPr>
              <a:defRPr/>
            </a:lvl1pPr>
          </a:lstStyle>
          <a:p>
            <a:r>
              <a:rPr lang="en-US" dirty="0"/>
              <a:t>Click to add title</a:t>
            </a:r>
          </a:p>
        </p:txBody>
      </p:sp>
      <p:sp>
        <p:nvSpPr>
          <p:cNvPr id="4" name="Content Placeholder 3">
            <a:extLst>
              <a:ext uri="{FF2B5EF4-FFF2-40B4-BE49-F238E27FC236}">
                <a16:creationId xmlns:a16="http://schemas.microsoft.com/office/drawing/2014/main" id="{25E3B30D-CFA9-480E-B625-6A06C5282C9B}"/>
              </a:ext>
            </a:extLst>
          </p:cNvPr>
          <p:cNvSpPr>
            <a:spLocks noGrp="1"/>
          </p:cNvSpPr>
          <p:nvPr>
            <p:ph sz="quarter" idx="14" hasCustomPrompt="1"/>
          </p:nvPr>
        </p:nvSpPr>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773C14BD-E77A-4EC1-A903-7B4F4FA08F14}"/>
              </a:ext>
            </a:extLst>
          </p:cNvPr>
          <p:cNvSpPr>
            <a:spLocks noGrp="1"/>
          </p:cNvSpPr>
          <p:nvPr>
            <p:ph type="ftr" sz="quarter" idx="15"/>
          </p:nvPr>
        </p:nvSpPr>
        <p:spPr/>
        <p:txBody>
          <a:bodyPr/>
          <a:lstStyle/>
          <a:p>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A3316E14-B9AB-405D-8257-0102BDE62236}"/>
              </a:ext>
            </a:extLst>
          </p:cNvPr>
          <p:cNvSpPr>
            <a:spLocks noGrp="1"/>
          </p:cNvSpPr>
          <p:nvPr>
            <p:ph type="sldNum" sz="quarter" idx="16"/>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2051529418"/>
      </p:ext>
    </p:extLst>
  </p:cSld>
  <p:clrMapOvr>
    <a:masterClrMapping/>
  </p:clrMapOv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tegory: 1-Line Title, No Content">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0492EB66-89F8-224A-88B1-4D611005A637}"/>
              </a:ext>
            </a:extLst>
          </p:cNvPr>
          <p:cNvSpPr>
            <a:spLocks noGrp="1"/>
          </p:cNvSpPr>
          <p:nvPr>
            <p:ph type="body" sz="quarter" idx="13" hasCustomPrompt="1"/>
          </p:nvPr>
        </p:nvSpPr>
        <p:spPr>
          <a:xfrm>
            <a:off x="960967" y="405421"/>
            <a:ext cx="10267952"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6" name="Title 1">
            <a:extLst>
              <a:ext uri="{FF2B5EF4-FFF2-40B4-BE49-F238E27FC236}">
                <a16:creationId xmlns:a16="http://schemas.microsoft.com/office/drawing/2014/main" id="{558E79A9-CF9B-4A26-922E-DFFDF1C6395A}"/>
              </a:ext>
            </a:extLst>
          </p:cNvPr>
          <p:cNvSpPr>
            <a:spLocks noGrp="1"/>
          </p:cNvSpPr>
          <p:nvPr>
            <p:ph type="title" hasCustomPrompt="1"/>
          </p:nvPr>
        </p:nvSpPr>
        <p:spPr>
          <a:xfrm>
            <a:off x="960969" y="764117"/>
            <a:ext cx="10267951" cy="548640"/>
          </a:xfrm>
        </p:spPr>
        <p:txBody>
          <a:bodyPr/>
          <a:lstStyle>
            <a:lvl1pPr>
              <a:defRPr/>
            </a:lvl1pPr>
          </a:lstStyle>
          <a:p>
            <a:r>
              <a:rPr lang="en-US" dirty="0"/>
              <a:t>Click to add title</a:t>
            </a:r>
          </a:p>
        </p:txBody>
      </p:sp>
      <p:sp>
        <p:nvSpPr>
          <p:cNvPr id="2" name="Footer Placeholder 1">
            <a:extLst>
              <a:ext uri="{FF2B5EF4-FFF2-40B4-BE49-F238E27FC236}">
                <a16:creationId xmlns:a16="http://schemas.microsoft.com/office/drawing/2014/main" id="{CB621423-1840-4046-B672-659E8DAEB7CC}"/>
              </a:ext>
            </a:extLst>
          </p:cNvPr>
          <p:cNvSpPr>
            <a:spLocks noGrp="1"/>
          </p:cNvSpPr>
          <p:nvPr>
            <p:ph type="ftr" sz="quarter" idx="14"/>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B02D1FB9-5CFC-4A05-9027-461E71526AE8}"/>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185225043"/>
      </p:ext>
    </p:extLst>
  </p:cSld>
  <p:clrMapOvr>
    <a:masterClrMapping/>
  </p:clrMapOv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ategory: 1-Line Title, 2-Column Content">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CE217070-80AC-C642-975D-20F30D7A552F}"/>
              </a:ext>
            </a:extLst>
          </p:cNvPr>
          <p:cNvSpPr>
            <a:spLocks noGrp="1"/>
          </p:cNvSpPr>
          <p:nvPr>
            <p:ph type="body" sz="quarter" idx="13" hasCustomPrompt="1"/>
          </p:nvPr>
        </p:nvSpPr>
        <p:spPr>
          <a:xfrm>
            <a:off x="960967" y="405421"/>
            <a:ext cx="10267952"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9" name="Title 1">
            <a:extLst>
              <a:ext uri="{FF2B5EF4-FFF2-40B4-BE49-F238E27FC236}">
                <a16:creationId xmlns:a16="http://schemas.microsoft.com/office/drawing/2014/main" id="{082461B1-56E4-437B-BCDB-BF926D2E9DC7}"/>
              </a:ext>
            </a:extLst>
          </p:cNvPr>
          <p:cNvSpPr>
            <a:spLocks noGrp="1"/>
          </p:cNvSpPr>
          <p:nvPr>
            <p:ph type="title" hasCustomPrompt="1"/>
          </p:nvPr>
        </p:nvSpPr>
        <p:spPr>
          <a:xfrm>
            <a:off x="960969" y="764117"/>
            <a:ext cx="10267951" cy="548640"/>
          </a:xfrm>
        </p:spPr>
        <p:txBody>
          <a:bodyPr/>
          <a:lstStyle>
            <a:lvl1pPr>
              <a:defRPr/>
            </a:lvl1pPr>
          </a:lstStyle>
          <a:p>
            <a:r>
              <a:rPr lang="en-US" dirty="0"/>
              <a:t>Click to add title</a:t>
            </a:r>
          </a:p>
        </p:txBody>
      </p:sp>
      <p:sp>
        <p:nvSpPr>
          <p:cNvPr id="3" name="Text Placeholder 2">
            <a:extLst>
              <a:ext uri="{FF2B5EF4-FFF2-40B4-BE49-F238E27FC236}">
                <a16:creationId xmlns:a16="http://schemas.microsoft.com/office/drawing/2014/main" id="{84C928CF-AB79-4A6C-B816-991A9C9B78D9}"/>
              </a:ext>
            </a:extLst>
          </p:cNvPr>
          <p:cNvSpPr>
            <a:spLocks noGrp="1"/>
          </p:cNvSpPr>
          <p:nvPr>
            <p:ph type="body" sz="quarter" idx="15" hasCustomPrompt="1"/>
          </p:nvPr>
        </p:nvSpPr>
        <p:spPr>
          <a:xfrm>
            <a:off x="960969" y="1803400"/>
            <a:ext cx="4830233"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a:extLst>
              <a:ext uri="{FF2B5EF4-FFF2-40B4-BE49-F238E27FC236}">
                <a16:creationId xmlns:a16="http://schemas.microsoft.com/office/drawing/2014/main" id="{F77764A8-8CF1-4E26-A61D-E129C4A304CE}"/>
              </a:ext>
            </a:extLst>
          </p:cNvPr>
          <p:cNvSpPr>
            <a:spLocks noGrp="1"/>
          </p:cNvSpPr>
          <p:nvPr>
            <p:ph sz="quarter" idx="16" hasCustomPrompt="1"/>
          </p:nvPr>
        </p:nvSpPr>
        <p:spPr>
          <a:xfrm>
            <a:off x="6400800" y="1803400"/>
            <a:ext cx="4828117"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4B4545DC-2C50-4064-9703-ACF1012BE7FC}"/>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42CA640C-FDA7-4ADF-B926-31666A333C4C}"/>
              </a:ext>
            </a:extLst>
          </p:cNvPr>
          <p:cNvSpPr>
            <a:spLocks noGrp="1"/>
          </p:cNvSpPr>
          <p:nvPr>
            <p:ph type="sldNum" sz="quarter" idx="18"/>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51878913"/>
      </p:ext>
    </p:extLst>
  </p:cSld>
  <p:clrMapOvr>
    <a:masterClrMapping/>
  </p:clrMapOvr>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0969" y="571308"/>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4" name="Content Placeholder 3">
            <a:extLst>
              <a:ext uri="{FF2B5EF4-FFF2-40B4-BE49-F238E27FC236}">
                <a16:creationId xmlns:a16="http://schemas.microsoft.com/office/drawing/2014/main" id="{F625A0C9-4640-49D7-8A80-BEC14EF72384}"/>
              </a:ext>
            </a:extLst>
          </p:cNvPr>
          <p:cNvSpPr>
            <a:spLocks noGrp="1"/>
          </p:cNvSpPr>
          <p:nvPr>
            <p:ph sz="quarter" idx="10" hasCustomPrompt="1"/>
          </p:nvPr>
        </p:nvSpPr>
        <p:spPr>
          <a:xfrm>
            <a:off x="960967" y="1803400"/>
            <a:ext cx="10267951"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045227E6-BF05-4A01-867B-64A93AFD48C4}"/>
              </a:ext>
            </a:extLst>
          </p:cNvPr>
          <p:cNvSpPr>
            <a:spLocks noGrp="1"/>
          </p:cNvSpPr>
          <p:nvPr>
            <p:ph type="ftr" sz="quarter" idx="11"/>
          </p:nvPr>
        </p:nvSpPr>
        <p:spPr/>
        <p:txBody>
          <a:bodyPr/>
          <a:lstStyle/>
          <a:p>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462D4973-8921-4947-81BC-BE51D4542944}"/>
              </a:ext>
            </a:extLst>
          </p:cNvPr>
          <p:cNvSpPr>
            <a:spLocks noGrp="1"/>
          </p:cNvSpPr>
          <p:nvPr>
            <p:ph type="sldNum" sz="quarter" idx="12"/>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033676738"/>
      </p:ext>
    </p:extLst>
  </p:cSld>
  <p:clrMapOvr>
    <a:masterClrMapping/>
  </p:clrMapOvr>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Line Title, No Content Specifie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791B37E-5044-4AF8-9C6E-4385167A23C4}"/>
              </a:ext>
            </a:extLst>
          </p:cNvPr>
          <p:cNvSpPr>
            <a:spLocks noGrp="1"/>
          </p:cNvSpPr>
          <p:nvPr>
            <p:ph type="title" hasCustomPrompt="1"/>
          </p:nvPr>
        </p:nvSpPr>
        <p:spPr>
          <a:xfrm>
            <a:off x="960969" y="571308"/>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2" name="Footer Placeholder 1">
            <a:extLst>
              <a:ext uri="{FF2B5EF4-FFF2-40B4-BE49-F238E27FC236}">
                <a16:creationId xmlns:a16="http://schemas.microsoft.com/office/drawing/2014/main" id="{804E06E4-35A8-40DF-A890-9D91E07CEE17}"/>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570065AE-E4F6-4850-99AF-2C4096CA130B}"/>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741778792"/>
      </p:ext>
    </p:extLst>
  </p:cSld>
  <p:clrMapOvr>
    <a:masterClrMapping/>
  </p:clrMapOvr>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Line Title, 2-Column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0393BA6-DB3F-43CE-9DB9-7BBD5970E35A}"/>
              </a:ext>
            </a:extLst>
          </p:cNvPr>
          <p:cNvSpPr>
            <a:spLocks noGrp="1"/>
          </p:cNvSpPr>
          <p:nvPr>
            <p:ph type="title" hasCustomPrompt="1"/>
          </p:nvPr>
        </p:nvSpPr>
        <p:spPr>
          <a:xfrm>
            <a:off x="960969" y="571308"/>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6" name="Text Placeholder 2">
            <a:extLst>
              <a:ext uri="{FF2B5EF4-FFF2-40B4-BE49-F238E27FC236}">
                <a16:creationId xmlns:a16="http://schemas.microsoft.com/office/drawing/2014/main" id="{EFE4B344-AD80-4F70-9402-FAAEFB6CD1A7}"/>
              </a:ext>
            </a:extLst>
          </p:cNvPr>
          <p:cNvSpPr>
            <a:spLocks noGrp="1"/>
          </p:cNvSpPr>
          <p:nvPr>
            <p:ph type="body" sz="quarter" idx="15" hasCustomPrompt="1"/>
          </p:nvPr>
        </p:nvSpPr>
        <p:spPr>
          <a:xfrm>
            <a:off x="960969" y="1803400"/>
            <a:ext cx="4830233"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4">
            <a:extLst>
              <a:ext uri="{FF2B5EF4-FFF2-40B4-BE49-F238E27FC236}">
                <a16:creationId xmlns:a16="http://schemas.microsoft.com/office/drawing/2014/main" id="{0A2891BE-54C9-473C-B449-D7E916BBDBCC}"/>
              </a:ext>
            </a:extLst>
          </p:cNvPr>
          <p:cNvSpPr>
            <a:spLocks noGrp="1"/>
          </p:cNvSpPr>
          <p:nvPr>
            <p:ph sz="quarter" idx="16" hasCustomPrompt="1"/>
          </p:nvPr>
        </p:nvSpPr>
        <p:spPr>
          <a:xfrm>
            <a:off x="6400800" y="1803400"/>
            <a:ext cx="4828117"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19B10894-724B-4DE0-9CF1-32637DB9D02F}"/>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F91D6D1D-311D-4C13-A22B-226E4AA7C92F}"/>
              </a:ext>
            </a:extLst>
          </p:cNvPr>
          <p:cNvSpPr>
            <a:spLocks noGrp="1"/>
          </p:cNvSpPr>
          <p:nvPr>
            <p:ph type="sldNum" sz="quarter" idx="18"/>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55361487"/>
      </p:ext>
    </p:extLst>
  </p:cSld>
  <p:clrMapOvr>
    <a:masterClrMapping/>
  </p:clrMapOvr>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ategory: 2-Line Title and Conten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5DAEEE2-E898-4F4B-8204-8B7F26F89675}"/>
              </a:ext>
            </a:extLst>
          </p:cNvPr>
          <p:cNvSpPr>
            <a:spLocks noGrp="1"/>
          </p:cNvSpPr>
          <p:nvPr>
            <p:ph type="body" sz="quarter" idx="13" hasCustomPrompt="1"/>
          </p:nvPr>
        </p:nvSpPr>
        <p:spPr>
          <a:xfrm>
            <a:off x="960969" y="405421"/>
            <a:ext cx="10267951"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5" name="Title 1">
            <a:extLst>
              <a:ext uri="{FF2B5EF4-FFF2-40B4-BE49-F238E27FC236}">
                <a16:creationId xmlns:a16="http://schemas.microsoft.com/office/drawing/2014/main" id="{D22A8B95-9BFA-4E1A-B9C5-D73F5485B04C}"/>
              </a:ext>
            </a:extLst>
          </p:cNvPr>
          <p:cNvSpPr>
            <a:spLocks noGrp="1"/>
          </p:cNvSpPr>
          <p:nvPr>
            <p:ph type="title" hasCustomPrompt="1"/>
          </p:nvPr>
        </p:nvSpPr>
        <p:spPr>
          <a:xfrm>
            <a:off x="960969" y="764117"/>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3" name="Content Placeholder 2">
            <a:extLst>
              <a:ext uri="{FF2B5EF4-FFF2-40B4-BE49-F238E27FC236}">
                <a16:creationId xmlns:a16="http://schemas.microsoft.com/office/drawing/2014/main" id="{FC846597-AD8B-4593-AD05-918558D53068}"/>
              </a:ext>
            </a:extLst>
          </p:cNvPr>
          <p:cNvSpPr>
            <a:spLocks noGrp="1"/>
          </p:cNvSpPr>
          <p:nvPr>
            <p:ph sz="quarter" idx="14"/>
          </p:nvPr>
        </p:nvSpPr>
        <p:spPr>
          <a:xfrm>
            <a:off x="960969" y="2037213"/>
            <a:ext cx="10267951" cy="38577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Footer Placeholder 1">
            <a:extLst>
              <a:ext uri="{FF2B5EF4-FFF2-40B4-BE49-F238E27FC236}">
                <a16:creationId xmlns:a16="http://schemas.microsoft.com/office/drawing/2014/main" id="{6123C288-91C7-4586-9E79-D5C31CB65B8F}"/>
              </a:ext>
            </a:extLst>
          </p:cNvPr>
          <p:cNvSpPr>
            <a:spLocks noGrp="1"/>
          </p:cNvSpPr>
          <p:nvPr>
            <p:ph type="ftr" sz="quarter" idx="15"/>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0C26BC2A-3625-4838-89B1-690989E9C1E9}"/>
              </a:ext>
            </a:extLst>
          </p:cNvPr>
          <p:cNvSpPr>
            <a:spLocks noGrp="1"/>
          </p:cNvSpPr>
          <p:nvPr>
            <p:ph type="sldNum" sz="quarter" idx="16"/>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337626860"/>
      </p:ext>
    </p:extLst>
  </p:cSld>
  <p:clrMapOvr>
    <a:masterClrMapping/>
  </p:clrMapOvr>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ategory: 2-Line Title, No Content">
    <p:spTree>
      <p:nvGrpSpPr>
        <p:cNvPr id="1" name=""/>
        <p:cNvGrpSpPr/>
        <p:nvPr/>
      </p:nvGrpSpPr>
      <p:grpSpPr>
        <a:xfrm>
          <a:off x="0" y="0"/>
          <a:ext cx="0" cy="0"/>
          <a:chOff x="0" y="0"/>
          <a:chExt cx="0" cy="0"/>
        </a:xfrm>
      </p:grpSpPr>
      <p:sp>
        <p:nvSpPr>
          <p:cNvPr id="7" name="Text Placeholder 7">
            <a:extLst>
              <a:ext uri="{FF2B5EF4-FFF2-40B4-BE49-F238E27FC236}">
                <a16:creationId xmlns:a16="http://schemas.microsoft.com/office/drawing/2014/main" id="{55DAEEE2-E898-4F4B-8204-8B7F26F89675}"/>
              </a:ext>
            </a:extLst>
          </p:cNvPr>
          <p:cNvSpPr>
            <a:spLocks noGrp="1"/>
          </p:cNvSpPr>
          <p:nvPr>
            <p:ph type="body" sz="quarter" idx="13" hasCustomPrompt="1"/>
          </p:nvPr>
        </p:nvSpPr>
        <p:spPr>
          <a:xfrm>
            <a:off x="960969" y="405421"/>
            <a:ext cx="10267951"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4" name="Title 1">
            <a:extLst>
              <a:ext uri="{FF2B5EF4-FFF2-40B4-BE49-F238E27FC236}">
                <a16:creationId xmlns:a16="http://schemas.microsoft.com/office/drawing/2014/main" id="{D9C12B07-EF83-4CC0-8BF1-98198A62BD4D}"/>
              </a:ext>
            </a:extLst>
          </p:cNvPr>
          <p:cNvSpPr>
            <a:spLocks noGrp="1"/>
          </p:cNvSpPr>
          <p:nvPr>
            <p:ph type="title" hasCustomPrompt="1"/>
          </p:nvPr>
        </p:nvSpPr>
        <p:spPr>
          <a:xfrm>
            <a:off x="960969" y="764117"/>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2" name="Footer Placeholder 1">
            <a:extLst>
              <a:ext uri="{FF2B5EF4-FFF2-40B4-BE49-F238E27FC236}">
                <a16:creationId xmlns:a16="http://schemas.microsoft.com/office/drawing/2014/main" id="{F8D73B31-DBF0-44E4-86C1-79698A11B512}"/>
              </a:ext>
            </a:extLst>
          </p:cNvPr>
          <p:cNvSpPr>
            <a:spLocks noGrp="1"/>
          </p:cNvSpPr>
          <p:nvPr>
            <p:ph type="ftr" sz="quarter" idx="14"/>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68A95B16-6043-4E6D-86D5-2B99920A5175}"/>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092001429"/>
      </p:ext>
    </p:extLst>
  </p:cSld>
  <p:clrMapOvr>
    <a:masterClrMapping/>
  </p:clrMapOvr>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ategory: 2-Line Title, 2-Column Conten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5DAEEE2-E898-4F4B-8204-8B7F26F89675}"/>
              </a:ext>
            </a:extLst>
          </p:cNvPr>
          <p:cNvSpPr>
            <a:spLocks noGrp="1"/>
          </p:cNvSpPr>
          <p:nvPr>
            <p:ph type="body" sz="quarter" idx="13" hasCustomPrompt="1"/>
          </p:nvPr>
        </p:nvSpPr>
        <p:spPr>
          <a:xfrm>
            <a:off x="960969" y="405421"/>
            <a:ext cx="10267951"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6" name="Text Placeholder 2">
            <a:extLst>
              <a:ext uri="{FF2B5EF4-FFF2-40B4-BE49-F238E27FC236}">
                <a16:creationId xmlns:a16="http://schemas.microsoft.com/office/drawing/2014/main" id="{521F112A-BF04-4B10-A940-9F5795EA30A7}"/>
              </a:ext>
            </a:extLst>
          </p:cNvPr>
          <p:cNvSpPr>
            <a:spLocks noGrp="1"/>
          </p:cNvSpPr>
          <p:nvPr>
            <p:ph type="body" sz="quarter" idx="15" hasCustomPrompt="1"/>
          </p:nvPr>
        </p:nvSpPr>
        <p:spPr>
          <a:xfrm>
            <a:off x="960969" y="2037213"/>
            <a:ext cx="4830233" cy="3857704"/>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4">
            <a:extLst>
              <a:ext uri="{FF2B5EF4-FFF2-40B4-BE49-F238E27FC236}">
                <a16:creationId xmlns:a16="http://schemas.microsoft.com/office/drawing/2014/main" id="{6991E4F3-4DDB-42E7-9E9E-4F8B9BFAD262}"/>
              </a:ext>
            </a:extLst>
          </p:cNvPr>
          <p:cNvSpPr>
            <a:spLocks noGrp="1"/>
          </p:cNvSpPr>
          <p:nvPr>
            <p:ph sz="quarter" idx="16" hasCustomPrompt="1"/>
          </p:nvPr>
        </p:nvSpPr>
        <p:spPr>
          <a:xfrm>
            <a:off x="6400800" y="2037213"/>
            <a:ext cx="4828117" cy="3857704"/>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3E218468-FB6F-4256-98C5-52BCE2174A0F}"/>
              </a:ext>
            </a:extLst>
          </p:cNvPr>
          <p:cNvSpPr>
            <a:spLocks noGrp="1"/>
          </p:cNvSpPr>
          <p:nvPr>
            <p:ph type="title" hasCustomPrompt="1"/>
          </p:nvPr>
        </p:nvSpPr>
        <p:spPr>
          <a:xfrm>
            <a:off x="960969" y="764117"/>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2" name="Footer Placeholder 1">
            <a:extLst>
              <a:ext uri="{FF2B5EF4-FFF2-40B4-BE49-F238E27FC236}">
                <a16:creationId xmlns:a16="http://schemas.microsoft.com/office/drawing/2014/main" id="{007190CF-9A35-4EBD-9DB0-672367A176AE}"/>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E5DFCB05-3203-4F70-8998-E16A62FB3199}"/>
              </a:ext>
            </a:extLst>
          </p:cNvPr>
          <p:cNvSpPr>
            <a:spLocks noGrp="1"/>
          </p:cNvSpPr>
          <p:nvPr>
            <p:ph type="sldNum" sz="quarter" idx="18"/>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137439734"/>
      </p:ext>
    </p:extLst>
  </p:cSld>
  <p:clrMapOvr>
    <a:masterClrMapping/>
  </p:clrMapOvr>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Slide with Footer">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37C0B87-320E-42E4-BF32-026C81FB6387}"/>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A1AB6072-1C27-466F-AB0B-39A2FA55AE4A}"/>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926939071"/>
      </p:ext>
    </p:extLst>
  </p:cSld>
  <p:clrMapOvr>
    <a:masterClrMapping/>
  </p:clrMapOvr>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Slide without Footer">
    <p:spTree>
      <p:nvGrpSpPr>
        <p:cNvPr id="1" name=""/>
        <p:cNvGrpSpPr/>
        <p:nvPr/>
      </p:nvGrpSpPr>
      <p:grpSpPr>
        <a:xfrm>
          <a:off x="0" y="0"/>
          <a:ext cx="0" cy="0"/>
          <a:chOff x="0" y="0"/>
          <a:chExt cx="0" cy="0"/>
        </a:xfrm>
      </p:grpSpPr>
      <p:sp>
        <p:nvSpPr>
          <p:cNvPr id="3" name="Footer Placeholder 4"/>
          <p:cNvSpPr txBox="1">
            <a:spLocks/>
          </p:cNvSpPr>
          <p:nvPr userDrawn="1"/>
        </p:nvSpPr>
        <p:spPr>
          <a:xfrm>
            <a:off x="11582400" y="6445077"/>
            <a:ext cx="609600" cy="381000"/>
          </a:xfrm>
          <a:prstGeom prst="rect">
            <a:avLst/>
          </a:prstGeom>
        </p:spPr>
        <p:txBody>
          <a:bodyPr vert="horz" lIns="121904" tIns="60953" rIns="121904" bIns="60953" rtlCol="0"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lgn="ctr">
              <a:defRPr/>
            </a:pPr>
            <a:fld id="{0E2DA7D6-899D-4BE0-98D3-D2C39F0629BC}" type="slidenum">
              <a:rPr lang="en-US" sz="1067" kern="1200" smtClean="0">
                <a:solidFill>
                  <a:schemeClr val="tx1">
                    <a:lumMod val="75000"/>
                    <a:lumOff val="25000"/>
                  </a:schemeClr>
                </a:solidFill>
                <a:latin typeface="+mj-lt"/>
                <a:ea typeface="+mn-ea"/>
                <a:cs typeface="+mn-cs"/>
              </a:rPr>
              <a:pPr algn="ctr">
                <a:defRPr/>
              </a:pPr>
              <a:t>‹#›</a:t>
            </a:fld>
            <a:endParaRPr lang="en-US" sz="1067" kern="1200" dirty="0">
              <a:solidFill>
                <a:schemeClr val="tx1">
                  <a:lumMod val="75000"/>
                  <a:lumOff val="25000"/>
                </a:schemeClr>
              </a:solidFill>
              <a:latin typeface="+mj-lt"/>
              <a:ea typeface="+mn-ea"/>
              <a:cs typeface="+mn-cs"/>
            </a:endParaRPr>
          </a:p>
        </p:txBody>
      </p:sp>
      <p:sp>
        <p:nvSpPr>
          <p:cNvPr id="2" name="Rectangle 1">
            <a:extLst>
              <a:ext uri="{FF2B5EF4-FFF2-40B4-BE49-F238E27FC236}">
                <a16:creationId xmlns:a16="http://schemas.microsoft.com/office/drawing/2014/main" id="{E9A3C10B-F006-E743-93A8-ABA8153E3AFD}"/>
              </a:ext>
            </a:extLst>
          </p:cNvPr>
          <p:cNvSpPr/>
          <p:nvPr userDrawn="1"/>
        </p:nvSpPr>
        <p:spPr>
          <a:xfrm>
            <a:off x="0" y="5640638"/>
            <a:ext cx="12192000" cy="1217364"/>
          </a:xfrm>
          <a:prstGeom prst="rect">
            <a:avLst/>
          </a:prstGeom>
          <a:solidFill>
            <a:schemeClr val="bg1"/>
          </a:soli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4" name="Footer Placeholder 3">
            <a:extLst>
              <a:ext uri="{FF2B5EF4-FFF2-40B4-BE49-F238E27FC236}">
                <a16:creationId xmlns:a16="http://schemas.microsoft.com/office/drawing/2014/main" id="{5FAB81C6-4112-414F-B100-D40E0F023DF4}"/>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4B8FF733-4215-4C03-A1A5-11265DFB51FC}"/>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2618395569"/>
      </p:ext>
    </p:extLst>
  </p:cSld>
  <p:clrMapOvr>
    <a:masterClrMapping/>
  </p:clrMapOvr>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on't Use Any Layouts Past This Slide">
    <p:spTree>
      <p:nvGrpSpPr>
        <p:cNvPr id="1" name=""/>
        <p:cNvGrpSpPr/>
        <p:nvPr/>
      </p:nvGrpSpPr>
      <p:grpSpPr>
        <a:xfrm>
          <a:off x="0" y="0"/>
          <a:ext cx="0" cy="0"/>
          <a:chOff x="0" y="0"/>
          <a:chExt cx="0" cy="0"/>
        </a:xfrm>
      </p:grpSpPr>
      <p:sp>
        <p:nvSpPr>
          <p:cNvPr id="5" name="Rectangle 4"/>
          <p:cNvSpPr/>
          <p:nvPr userDrawn="1"/>
        </p:nvSpPr>
        <p:spPr>
          <a:xfrm>
            <a:off x="0" y="3"/>
            <a:ext cx="12192000" cy="6857999"/>
          </a:xfrm>
          <a:prstGeom prst="rect">
            <a:avLst/>
          </a:prstGeom>
          <a:solidFill>
            <a:srgbClr val="FF0000"/>
          </a:solidFill>
        </p:spPr>
        <p:txBody>
          <a:bodyPr wrap="none" lIns="121904" tIns="60953" rIns="121904" bIns="60953" anchor="ctr" anchorCtr="0">
            <a:noAutofit/>
          </a:bodyPr>
          <a:lstStyle/>
          <a:p>
            <a:pPr algn="ctr" defTabSz="1218988" rtl="0" eaLnBrk="1" latinLnBrk="0" hangingPunct="1">
              <a:lnSpc>
                <a:spcPct val="85000"/>
              </a:lnSpc>
              <a:spcBef>
                <a:spcPct val="0"/>
              </a:spcBef>
              <a:buNone/>
            </a:pPr>
            <a:r>
              <a:rPr lang="en-US" sz="8000" kern="1200" baseline="0" noProof="0" dirty="0">
                <a:solidFill>
                  <a:schemeClr val="bg1"/>
                </a:solidFill>
                <a:latin typeface="+mj-lt"/>
                <a:ea typeface="+mj-ea"/>
                <a:cs typeface="+mj-cs"/>
              </a:rPr>
              <a:t>Don’t Use Any Layouts </a:t>
            </a:r>
            <a:br>
              <a:rPr lang="en-US" sz="8000" kern="1200" baseline="0" noProof="0" dirty="0">
                <a:solidFill>
                  <a:schemeClr val="bg1"/>
                </a:solidFill>
                <a:latin typeface="+mj-lt"/>
                <a:ea typeface="+mj-ea"/>
                <a:cs typeface="+mj-cs"/>
              </a:rPr>
            </a:br>
            <a:r>
              <a:rPr lang="en-US" sz="8000" kern="1200" baseline="0" noProof="0" dirty="0">
                <a:solidFill>
                  <a:schemeClr val="bg1"/>
                </a:solidFill>
                <a:latin typeface="+mj-lt"/>
                <a:ea typeface="+mj-ea"/>
                <a:cs typeface="+mj-cs"/>
              </a:rPr>
              <a:t>Past This Slide</a:t>
            </a:r>
            <a:endParaRPr lang="en-US" sz="8000" kern="1200" baseline="0" dirty="0">
              <a:solidFill>
                <a:schemeClr val="bg1"/>
              </a:solidFill>
              <a:latin typeface="+mj-lt"/>
              <a:ea typeface="+mj-ea"/>
              <a:cs typeface="+mj-cs"/>
            </a:endParaRPr>
          </a:p>
        </p:txBody>
      </p:sp>
    </p:spTree>
    <p:extLst>
      <p:ext uri="{BB962C8B-B14F-4D97-AF65-F5344CB8AC3E}">
        <p14:creationId xmlns:p14="http://schemas.microsoft.com/office/powerpoint/2010/main" val="3497691930"/>
      </p:ext>
    </p:extLst>
  </p:cSld>
  <p:clrMapOvr>
    <a:masterClrMapping/>
  </p:clrMapOv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1_1-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61471"/>
            <a:ext cx="10972800" cy="340360"/>
          </a:xfrm>
        </p:spPr>
        <p:txBody>
          <a:bodyPr wrap="square"/>
          <a:lstStyle>
            <a:lvl1pPr>
              <a:defRPr/>
            </a:lvl1pPr>
          </a:lstStyle>
          <a:p>
            <a:r>
              <a:rPr lang="en-US" dirty="0" smtClean="0"/>
              <a:t>Click to edit master title, sentence case, 32pt</a:t>
            </a:r>
            <a:endParaRPr lang="en-US" dirty="0"/>
          </a:p>
        </p:txBody>
      </p:sp>
      <p:sp>
        <p:nvSpPr>
          <p:cNvPr id="3" name="Content Placeholder 2"/>
          <p:cNvSpPr>
            <a:spLocks noGrp="1"/>
          </p:cNvSpPr>
          <p:nvPr>
            <p:ph idx="1" hasCustomPrompt="1"/>
          </p:nvPr>
        </p:nvSpPr>
        <p:spPr>
          <a:xfrm>
            <a:off x="609600" y="942302"/>
            <a:ext cx="10972800" cy="5210444"/>
          </a:xfrm>
          <a:prstGeom prst="rect">
            <a:avLst/>
          </a:prstGeom>
        </p:spPr>
        <p:txBody>
          <a:bodyPr/>
          <a:lstStyle>
            <a:lvl1pPr marL="233351" indent="-233351" algn="l" defTabSz="914354" rtl="0" eaLnBrk="1" latinLnBrk="0" hangingPunct="1">
              <a:lnSpc>
                <a:spcPct val="95000"/>
              </a:lnSpc>
              <a:spcBef>
                <a:spcPts val="700"/>
              </a:spcBef>
              <a:spcAft>
                <a:spcPts val="300"/>
              </a:spcAft>
              <a:buClr>
                <a:schemeClr val="accent3"/>
              </a:buClr>
              <a:buFont typeface="Arial" pitchFamily="34" charset="0"/>
              <a:buChar char="•"/>
              <a:defRPr lang="en-US" sz="2000" kern="1200" dirty="0" smtClean="0">
                <a:solidFill>
                  <a:schemeClr val="tx1"/>
                </a:solidFill>
                <a:latin typeface="+mn-lt"/>
                <a:ea typeface="+mn-ea"/>
                <a:cs typeface="+mn-cs"/>
              </a:defRPr>
            </a:lvl1pPr>
            <a:lvl2pPr marL="574646" indent="-231764" algn="l" defTabSz="914354" rtl="0" eaLnBrk="1" latinLnBrk="0" hangingPunct="1">
              <a:lnSpc>
                <a:spcPct val="95000"/>
              </a:lnSpc>
              <a:spcBef>
                <a:spcPts val="200"/>
              </a:spcBef>
              <a:spcAft>
                <a:spcPts val="500"/>
              </a:spcAft>
              <a:buClr>
                <a:schemeClr val="accent1"/>
              </a:buClr>
              <a:buFont typeface="Arial" pitchFamily="34" charset="0"/>
              <a:buChar char="•"/>
              <a:defRPr sz="1800"/>
            </a:lvl2pPr>
          </a:lstStyle>
          <a:p>
            <a:pPr lvl="0"/>
            <a:r>
              <a:rPr lang="en-US" dirty="0" smtClean="0"/>
              <a:t>Click to edit Master text styles, sentence case, 20pt</a:t>
            </a:r>
          </a:p>
          <a:p>
            <a:pPr lvl="1"/>
            <a:r>
              <a:rPr lang="en-US" dirty="0" smtClean="0"/>
              <a:t>Second level, sentence case, 18pt</a:t>
            </a:r>
          </a:p>
        </p:txBody>
      </p:sp>
    </p:spTree>
    <p:extLst>
      <p:ext uri="{BB962C8B-B14F-4D97-AF65-F5344CB8AC3E}">
        <p14:creationId xmlns:p14="http://schemas.microsoft.com/office/powerpoint/2010/main" val="1321659166"/>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image" Target="../media/image2.png"/><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41" Type="http://schemas.openxmlformats.org/officeDocument/2006/relationships/slideLayout" Target="../slideLayouts/slideLayout55.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theme" Target="../theme/theme2.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61471"/>
            <a:ext cx="10972800" cy="365760"/>
          </a:xfrm>
          <a:prstGeom prst="rect">
            <a:avLst/>
          </a:prstGeom>
        </p:spPr>
        <p:txBody>
          <a:bodyPr vert="horz" lIns="0" tIns="0" rIns="0" bIns="0" rtlCol="0" anchor="t">
            <a:noAutofit/>
          </a:bodyPr>
          <a:lstStyle/>
          <a:p>
            <a:r>
              <a:rPr lang="en-US" smtClean="0"/>
              <a:t>Click to edit Master title style</a:t>
            </a:r>
            <a:endParaRPr lang="en-US" dirty="0"/>
          </a:p>
        </p:txBody>
      </p:sp>
      <p:sp>
        <p:nvSpPr>
          <p:cNvPr id="35" name="Footer Placeholder 4"/>
          <p:cNvSpPr txBox="1">
            <a:spLocks/>
          </p:cNvSpPr>
          <p:nvPr/>
        </p:nvSpPr>
        <p:spPr>
          <a:xfrm>
            <a:off x="11582400" y="6438900"/>
            <a:ext cx="609600" cy="381000"/>
          </a:xfrm>
          <a:prstGeom prst="rect">
            <a:avLst/>
          </a:prstGeom>
        </p:spPr>
        <p:txBody>
          <a:bodyPr vert="horz" lIns="91440" tIns="45720" rIns="91440" bIns="45720" rtlCol="0"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lgn="ctr">
              <a:defRPr/>
            </a:pPr>
            <a:fld id="{0E2DA7D6-899D-4BE0-98D3-D2C39F0629BC}" type="slidenum">
              <a:rPr lang="en-US" sz="800" kern="1200" smtClean="0">
                <a:solidFill>
                  <a:schemeClr val="tx1">
                    <a:lumMod val="75000"/>
                    <a:lumOff val="25000"/>
                  </a:schemeClr>
                </a:solidFill>
                <a:latin typeface="+mj-lt"/>
                <a:ea typeface="+mn-ea"/>
                <a:cs typeface="+mn-cs"/>
              </a:rPr>
              <a:pPr algn="ctr">
                <a:defRPr/>
              </a:pPr>
              <a:t>‹#›</a:t>
            </a:fld>
            <a:endParaRPr lang="en-US" sz="800" kern="1200" dirty="0">
              <a:solidFill>
                <a:schemeClr val="tx1">
                  <a:lumMod val="75000"/>
                  <a:lumOff val="25000"/>
                </a:schemeClr>
              </a:solidFill>
              <a:latin typeface="+mj-lt"/>
              <a:ea typeface="+mn-ea"/>
              <a:cs typeface="+mn-cs"/>
            </a:endParaRPr>
          </a:p>
        </p:txBody>
      </p:sp>
      <p:sp>
        <p:nvSpPr>
          <p:cNvPr id="12" name="TextBox 11"/>
          <p:cNvSpPr txBox="1"/>
          <p:nvPr/>
        </p:nvSpPr>
        <p:spPr>
          <a:xfrm>
            <a:off x="609600" y="6567832"/>
            <a:ext cx="4470400" cy="290171"/>
          </a:xfrm>
          <a:prstGeom prst="rect">
            <a:avLst/>
          </a:prstGeom>
          <a:noFill/>
        </p:spPr>
        <p:txBody>
          <a:bodyPr wrap="square" lIns="0" tIns="0" rIns="0" bIns="0" rtlCol="0">
            <a:noAutofit/>
          </a:bodyPr>
          <a:lstStyle/>
          <a:p>
            <a:r>
              <a:rPr lang="en-US" sz="800" kern="1200" baseline="0" dirty="0" smtClean="0">
                <a:solidFill>
                  <a:schemeClr val="tx1">
                    <a:lumMod val="50000"/>
                    <a:lumOff val="50000"/>
                  </a:schemeClr>
                </a:solidFill>
                <a:latin typeface="+mj-lt"/>
                <a:ea typeface="+mn-ea"/>
                <a:cs typeface="+mn-cs"/>
              </a:rPr>
              <a:t> </a:t>
            </a:r>
            <a:endParaRPr lang="en-US" sz="800" b="1" kern="1200" baseline="0" dirty="0" smtClean="0">
              <a:solidFill>
                <a:schemeClr val="tx1">
                  <a:lumMod val="50000"/>
                  <a:lumOff val="50000"/>
                </a:schemeClr>
              </a:solidFill>
              <a:latin typeface="+mj-lt"/>
              <a:ea typeface="+mn-ea"/>
              <a:cs typeface="+mn-cs"/>
            </a:endParaRPr>
          </a:p>
          <a:p>
            <a:r>
              <a:rPr lang="en-US" sz="700" kern="1200" baseline="0" dirty="0" smtClean="0">
                <a:solidFill>
                  <a:schemeClr val="tx1">
                    <a:lumMod val="50000"/>
                    <a:lumOff val="50000"/>
                  </a:schemeClr>
                </a:solidFill>
                <a:latin typeface="+mn-lt"/>
                <a:ea typeface="+mn-ea"/>
                <a:cs typeface="+mn-cs"/>
              </a:rPr>
              <a:t>© 2022 Express Scripts Holding Company. All Rights Reserved.</a:t>
            </a:r>
            <a:endParaRPr lang="en-US" sz="700" dirty="0">
              <a:solidFill>
                <a:schemeClr val="tx1">
                  <a:lumMod val="50000"/>
                  <a:lumOff val="50000"/>
                </a:schemeClr>
              </a:solidFill>
            </a:endParaRPr>
          </a:p>
        </p:txBody>
      </p:sp>
      <p:sp>
        <p:nvSpPr>
          <p:cNvPr id="10" name="Text Placeholder 9"/>
          <p:cNvSpPr>
            <a:spLocks noGrp="1"/>
          </p:cNvSpPr>
          <p:nvPr>
            <p:ph type="body" idx="1"/>
          </p:nvPr>
        </p:nvSpPr>
        <p:spPr>
          <a:xfrm>
            <a:off x="609600" y="939599"/>
            <a:ext cx="10972800" cy="5204320"/>
          </a:xfrm>
          <a:prstGeom prst="rect">
            <a:avLst/>
          </a:prstGeom>
        </p:spPr>
        <p:txBody>
          <a:bodyPr vert="horz" lIns="0" tIns="45720" rIns="91440" bIns="45720" rtlCol="0">
            <a:noAutofit/>
          </a:bodyPr>
          <a:lstStyle/>
          <a:p>
            <a:pPr lvl="0"/>
            <a:r>
              <a:rPr lang="en-US" dirty="0" smtClean="0"/>
              <a:t>Click to edit Master text styles</a:t>
            </a:r>
          </a:p>
          <a:p>
            <a:pPr lvl="1"/>
            <a:r>
              <a:rPr lang="en-US" dirty="0" smtClean="0"/>
              <a:t>Second level</a:t>
            </a:r>
          </a:p>
        </p:txBody>
      </p:sp>
      <p:pic>
        <p:nvPicPr>
          <p:cNvPr id="9" name="bjClassifierImageBottom"/>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467" y="6519166"/>
            <a:ext cx="2206756" cy="326137"/>
          </a:xfrm>
          <a:prstGeom prst="rect">
            <a:avLst/>
          </a:prstGeom>
        </p:spPr>
      </p:pic>
      <p:pic>
        <p:nvPicPr>
          <p:cNvPr id="8" name="image" descr="{&quot;templafy&quot;:{&quot;id&quot;:&quot;3f40d063-7967-49c6-b2ff-883ca95d5ef8&quot;}}">
            <a:extLst>
              <a:ext uri="{FF2B5EF4-FFF2-40B4-BE49-F238E27FC236}">
                <a16:creationId xmlns:a16="http://schemas.microsoft.com/office/drawing/2014/main" id="{4678DCFD-339A-4BC4-9091-13397EF75A6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274113" y="6332858"/>
            <a:ext cx="1905600" cy="395412"/>
          </a:xfrm>
          <a:prstGeom prst="rect">
            <a:avLst/>
          </a:prstGeom>
        </p:spPr>
      </p:pic>
    </p:spTree>
    <p:extLst>
      <p:ext uri="{BB962C8B-B14F-4D97-AF65-F5344CB8AC3E}">
        <p14:creationId xmlns:p14="http://schemas.microsoft.com/office/powerpoint/2010/main" val="382191701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63" r:id="rId8"/>
    <p:sldLayoutId id="2147483664" r:id="rId9"/>
    <p:sldLayoutId id="2147483665" r:id="rId10"/>
    <p:sldLayoutId id="2147483666" r:id="rId11"/>
    <p:sldLayoutId id="2147483720" r:id="rId12"/>
    <p:sldLayoutId id="2147483721" r:id="rId13"/>
    <p:sldLayoutId id="2147483722" r:id="rId14"/>
  </p:sldLayoutIdLst>
  <p:transition/>
  <p:timing>
    <p:tnLst>
      <p:par>
        <p:cTn id="1" dur="indefinite" restart="never" nodeType="tmRoot"/>
      </p:par>
    </p:tnLst>
  </p:timing>
  <p:hf hdr="0" ftr="0" dt="0"/>
  <p:txStyles>
    <p:titleStyle>
      <a:lvl1pPr algn="l" defTabSz="914354" rtl="0" eaLnBrk="1" latinLnBrk="0" hangingPunct="1">
        <a:lnSpc>
          <a:spcPct val="85000"/>
        </a:lnSpc>
        <a:spcBef>
          <a:spcPct val="0"/>
        </a:spcBef>
        <a:buNone/>
        <a:defRPr sz="3200" kern="1200">
          <a:solidFill>
            <a:schemeClr val="tx2"/>
          </a:solidFill>
          <a:latin typeface="+mn-lt"/>
          <a:ea typeface="+mj-ea"/>
          <a:cs typeface="+mj-cs"/>
        </a:defRPr>
      </a:lvl1pPr>
    </p:titleStyle>
    <p:bodyStyle>
      <a:lvl1pPr marL="233351" indent="-233351" algn="l" defTabSz="914354" rtl="0" eaLnBrk="1" latinLnBrk="0" hangingPunct="1">
        <a:lnSpc>
          <a:spcPct val="95000"/>
        </a:lnSpc>
        <a:spcBef>
          <a:spcPts val="600"/>
        </a:spcBef>
        <a:spcAft>
          <a:spcPts val="400"/>
        </a:spcAft>
        <a:buClr>
          <a:schemeClr val="accent3"/>
        </a:buClr>
        <a:buSzPct val="110000"/>
        <a:buFont typeface="Arial" pitchFamily="34" charset="0"/>
        <a:buChar char="•"/>
        <a:defRPr lang="en-US" sz="2000" kern="1200" dirty="0" smtClean="0">
          <a:solidFill>
            <a:schemeClr val="tx1"/>
          </a:solidFill>
          <a:latin typeface="+mn-lt"/>
          <a:ea typeface="+mn-ea"/>
          <a:cs typeface="+mn-cs"/>
        </a:defRPr>
      </a:lvl1pPr>
      <a:lvl2pPr marL="574646" indent="-231764" algn="l" defTabSz="914354" rtl="0" eaLnBrk="1" latinLnBrk="0" hangingPunct="1">
        <a:lnSpc>
          <a:spcPct val="95000"/>
        </a:lnSpc>
        <a:spcBef>
          <a:spcPts val="600"/>
        </a:spcBef>
        <a:spcAft>
          <a:spcPts val="400"/>
        </a:spcAft>
        <a:buClr>
          <a:schemeClr val="tx2"/>
        </a:buClr>
        <a:buFont typeface="Arial" pitchFamily="34" charset="0"/>
        <a:buChar char="•"/>
        <a:defRPr lang="en-US" sz="1800" kern="1200" dirty="0" smtClean="0">
          <a:solidFill>
            <a:schemeClr val="tx1"/>
          </a:solidFill>
          <a:latin typeface="+mn-lt"/>
          <a:ea typeface="+mn-ea"/>
          <a:cs typeface="+mn-cs"/>
        </a:defRPr>
      </a:lvl2pPr>
      <a:lvl3pPr marL="1142942" indent="-228589" algn="l" defTabSz="914354" rtl="0" eaLnBrk="1" latinLnBrk="0" hangingPunct="1">
        <a:spcBef>
          <a:spcPct val="20000"/>
        </a:spcBef>
        <a:buFont typeface="Arial" pitchFamily="34" charset="0"/>
        <a:buNone/>
        <a:defRPr sz="2200" kern="1200">
          <a:solidFill>
            <a:schemeClr val="tx1"/>
          </a:solidFill>
          <a:latin typeface="+mn-lt"/>
          <a:ea typeface="+mn-ea"/>
          <a:cs typeface="+mn-cs"/>
        </a:defRPr>
      </a:lvl3pPr>
      <a:lvl4pPr marL="1600120" indent="-228589" algn="l" defTabSz="91435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057298" indent="-228589" algn="l" defTabSz="91435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969" y="536540"/>
            <a:ext cx="10267951" cy="548640"/>
          </a:xfrm>
          <a:prstGeom prst="rect">
            <a:avLst/>
          </a:prstGeom>
        </p:spPr>
        <p:txBody>
          <a:bodyPr vert="horz" lIns="0" tIns="0" rIns="0" bIns="0" rtlCol="0" anchor="t">
            <a:noAutofit/>
          </a:bodyPr>
          <a:lstStyle/>
          <a:p>
            <a:r>
              <a:rPr lang="en-US" smtClean="0"/>
              <a:t>Click to edit Master title style</a:t>
            </a:r>
            <a:endParaRPr lang="en-US" dirty="0"/>
          </a:p>
        </p:txBody>
      </p:sp>
      <p:sp>
        <p:nvSpPr>
          <p:cNvPr id="3" name="Slide Number Placeholder 2">
            <a:extLst>
              <a:ext uri="{FF2B5EF4-FFF2-40B4-BE49-F238E27FC236}">
                <a16:creationId xmlns:a16="http://schemas.microsoft.com/office/drawing/2014/main" id="{6A90E9E2-2375-4D5C-A595-9F9747AF0C39}"/>
              </a:ext>
            </a:extLst>
          </p:cNvPr>
          <p:cNvSpPr>
            <a:spLocks noGrp="1"/>
          </p:cNvSpPr>
          <p:nvPr>
            <p:ph type="sldNum" sz="quarter" idx="4"/>
          </p:nvPr>
        </p:nvSpPr>
        <p:spPr>
          <a:xfrm>
            <a:off x="11582400" y="6331200"/>
            <a:ext cx="609600" cy="379200"/>
          </a:xfrm>
          <a:prstGeom prst="rect">
            <a:avLst/>
          </a:prstGeom>
        </p:spPr>
        <p:txBody>
          <a:bodyPr vert="horz" lIns="91440" tIns="45720" rIns="91440" bIns="45720" rtlCol="0" anchor="ctr"/>
          <a:lstStyle>
            <a:lvl1pPr algn="ctr">
              <a:defRPr sz="1067">
                <a:solidFill>
                  <a:schemeClr val="tx1"/>
                </a:solidFill>
              </a:defRPr>
            </a:lvl1pPr>
          </a:lstStyle>
          <a:p>
            <a:fld id="{B3F5AA52-72AE-42D6-A9FC-4955E9071706}" type="slidenum">
              <a:rPr lang="en-US" smtClean="0"/>
              <a:pPr/>
              <a:t>‹#›</a:t>
            </a:fld>
            <a:endParaRPr lang="en-US"/>
          </a:p>
        </p:txBody>
      </p:sp>
      <p:sp>
        <p:nvSpPr>
          <p:cNvPr id="4" name="Text Placeholder 3">
            <a:extLst>
              <a:ext uri="{FF2B5EF4-FFF2-40B4-BE49-F238E27FC236}">
                <a16:creationId xmlns:a16="http://schemas.microsoft.com/office/drawing/2014/main" id="{73CDEF60-6F13-4E09-BE95-E8C5A9D0F4CE}"/>
              </a:ext>
            </a:extLst>
          </p:cNvPr>
          <p:cNvSpPr>
            <a:spLocks noGrp="1"/>
          </p:cNvSpPr>
          <p:nvPr>
            <p:ph type="body" idx="1"/>
          </p:nvPr>
        </p:nvSpPr>
        <p:spPr>
          <a:xfrm>
            <a:off x="960969" y="1803400"/>
            <a:ext cx="10267951" cy="4091517"/>
          </a:xfrm>
          <a:prstGeom prst="rect">
            <a:avLst/>
          </a:prstGeom>
        </p:spPr>
        <p:txBody>
          <a:bodyPr vert="horz" lIns="0" tIns="0" rIns="0" bIns="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6" name="Footer Placeholder 55">
            <a:extLst>
              <a:ext uri="{FF2B5EF4-FFF2-40B4-BE49-F238E27FC236}">
                <a16:creationId xmlns:a16="http://schemas.microsoft.com/office/drawing/2014/main" id="{5E80B626-1ED7-4AE7-AB10-D8CF5CC1BFBD}"/>
              </a:ext>
            </a:extLst>
          </p:cNvPr>
          <p:cNvSpPr>
            <a:spLocks noGrp="1"/>
          </p:cNvSpPr>
          <p:nvPr>
            <p:ph type="ftr" sz="quarter" idx="3"/>
          </p:nvPr>
        </p:nvSpPr>
        <p:spPr>
          <a:xfrm>
            <a:off x="0" y="6914328"/>
            <a:ext cx="0" cy="0"/>
          </a:xfrm>
          <a:prstGeom prst="rect">
            <a:avLst/>
          </a:prstGeom>
        </p:spPr>
        <p:txBody>
          <a:bodyPr vert="horz" lIns="0" tIns="0" rIns="0" bIns="0" rtlCol="0" anchor="ctr"/>
          <a:lstStyle>
            <a:lvl1pPr algn="ctr">
              <a:defRPr sz="133">
                <a:noFill/>
              </a:defRPr>
            </a:lvl1pPr>
          </a:lstStyle>
          <a:p>
            <a:endParaRPr lang="en-US" dirty="0"/>
          </a:p>
        </p:txBody>
      </p:sp>
      <p:sp>
        <p:nvSpPr>
          <p:cNvPr id="5" name="text" descr="{&quot;templafy&quot;:{&quot;id&quot;:&quot;2b61b470-b51a-4765-ad6b-162de77d1dba&quot;}}">
            <a:extLst>
              <a:ext uri="{FF2B5EF4-FFF2-40B4-BE49-F238E27FC236}">
                <a16:creationId xmlns:a16="http://schemas.microsoft.com/office/drawing/2014/main" id="{C3050C25-B662-494C-A96B-8FFF9C8835F5}"/>
              </a:ext>
            </a:extLst>
          </p:cNvPr>
          <p:cNvSpPr/>
          <p:nvPr/>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tx1">
                  <a:lumMod val="50000"/>
                  <a:lumOff val="50000"/>
                </a:schemeClr>
              </a:solidFill>
            </a:endParaRPr>
          </a:p>
        </p:txBody>
      </p:sp>
      <p:pic>
        <p:nvPicPr>
          <p:cNvPr id="8" name="image" descr="{&quot;templafy&quot;:{&quot;id&quot;:&quot;3f40d063-7967-49c6-b2ff-883ca95d5ef8&quot;}}">
            <a:extLst>
              <a:ext uri="{FF2B5EF4-FFF2-40B4-BE49-F238E27FC236}">
                <a16:creationId xmlns:a16="http://schemas.microsoft.com/office/drawing/2014/main" id="{4678DCFD-339A-4BC4-9091-13397EF75A60}"/>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9274113" y="6223674"/>
            <a:ext cx="1905600" cy="395412"/>
          </a:xfrm>
          <a:prstGeom prst="rect">
            <a:avLst/>
          </a:prstGeom>
        </p:spPr>
      </p:pic>
    </p:spTree>
    <p:extLst>
      <p:ext uri="{BB962C8B-B14F-4D97-AF65-F5344CB8AC3E}">
        <p14:creationId xmlns:p14="http://schemas.microsoft.com/office/powerpoint/2010/main" val="167159781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Lst>
  <p:transition/>
  <p:timing>
    <p:tnLst>
      <p:par>
        <p:cTn id="1" dur="indefinite" restart="never" nodeType="tmRoot"/>
      </p:par>
    </p:tnLst>
  </p:timing>
  <p:hf hdr="0" dt="0"/>
  <p:txStyles>
    <p:titleStyle>
      <a:lvl1pPr algn="l" defTabSz="1218988" rtl="0" eaLnBrk="1" latinLnBrk="0" hangingPunct="1">
        <a:lnSpc>
          <a:spcPct val="85000"/>
        </a:lnSpc>
        <a:spcBef>
          <a:spcPct val="0"/>
        </a:spcBef>
        <a:buNone/>
        <a:defRPr sz="4267" kern="1200">
          <a:solidFill>
            <a:schemeClr val="tx2"/>
          </a:solidFill>
          <a:latin typeface="+mn-lt"/>
          <a:ea typeface="+mj-ea"/>
          <a:cs typeface="+mj-cs"/>
        </a:defRPr>
      </a:lvl1pPr>
    </p:titleStyle>
    <p:bodyStyle>
      <a:lvl1pPr marL="238729" indent="-238729" algn="l" defTabSz="1218988" rtl="0" eaLnBrk="1" latinLnBrk="0" hangingPunct="1">
        <a:lnSpc>
          <a:spcPct val="95000"/>
        </a:lnSpc>
        <a:spcBef>
          <a:spcPts val="800"/>
        </a:spcBef>
        <a:spcAft>
          <a:spcPts val="0"/>
        </a:spcAft>
        <a:buClr>
          <a:schemeClr val="accent3"/>
        </a:buClr>
        <a:buFont typeface="Franklin Gothic Book" pitchFamily="34" charset="0"/>
        <a:buChar char="•"/>
        <a:defRPr lang="en-US" sz="2667" kern="1200" dirty="0" smtClean="0">
          <a:solidFill>
            <a:schemeClr val="tx1"/>
          </a:solidFill>
          <a:latin typeface="+mn-lt"/>
          <a:ea typeface="+mn-ea"/>
          <a:cs typeface="+mn-cs"/>
        </a:defRPr>
      </a:lvl1pPr>
      <a:lvl2pPr marL="479976" indent="-239989" algn="l" defTabSz="1218988" rtl="0" eaLnBrk="1" latinLnBrk="0" hangingPunct="1">
        <a:lnSpc>
          <a:spcPct val="95000"/>
        </a:lnSpc>
        <a:spcBef>
          <a:spcPts val="800"/>
        </a:spcBef>
        <a:spcAft>
          <a:spcPts val="0"/>
        </a:spcAft>
        <a:buClr>
          <a:schemeClr val="tx2"/>
        </a:buClr>
        <a:buFont typeface="Franklin Gothic Book" pitchFamily="34" charset="0"/>
        <a:buChar char="•"/>
        <a:defRPr lang="en-US" sz="2400" kern="1200" dirty="0" smtClean="0">
          <a:solidFill>
            <a:schemeClr val="tx1"/>
          </a:solidFill>
          <a:latin typeface="+mn-lt"/>
          <a:ea typeface="+mn-ea"/>
          <a:cs typeface="+mn-cs"/>
        </a:defRPr>
      </a:lvl2pPr>
      <a:lvl3pPr marL="719965" indent="-287986" algn="l" defTabSz="1218988" rtl="0" eaLnBrk="1" latinLnBrk="0" hangingPunct="1">
        <a:spcBef>
          <a:spcPts val="800"/>
        </a:spcBef>
        <a:buFont typeface="Franklin Gothic Book" panose="020B0503020102020204" pitchFamily="34" charset="0"/>
        <a:buChar char="•"/>
        <a:defRPr sz="2400" kern="1200">
          <a:solidFill>
            <a:schemeClr val="tx1"/>
          </a:solidFill>
          <a:latin typeface="+mn-lt"/>
          <a:ea typeface="+mn-ea"/>
          <a:cs typeface="+mn-cs"/>
        </a:defRPr>
      </a:lvl3pPr>
      <a:lvl4pPr marL="959952" indent="-239989" algn="l" defTabSz="1218988" rtl="0" eaLnBrk="1" latinLnBrk="0" hangingPunct="1">
        <a:spcBef>
          <a:spcPts val="800"/>
        </a:spcBef>
        <a:buFont typeface="Franklin Gothic Book" pitchFamily="34" charset="0"/>
        <a:buChar char="–"/>
        <a:defRPr sz="2133" kern="1200">
          <a:solidFill>
            <a:schemeClr val="tx1"/>
          </a:solidFill>
          <a:latin typeface="+mn-lt"/>
          <a:ea typeface="+mn-ea"/>
          <a:cs typeface="+mn-cs"/>
        </a:defRPr>
      </a:lvl4pPr>
      <a:lvl5pPr marL="1199941" indent="-287986" algn="l" defTabSz="1218988" rtl="0" eaLnBrk="1" latinLnBrk="0" hangingPunct="1">
        <a:spcBef>
          <a:spcPts val="800"/>
        </a:spcBef>
        <a:buFont typeface="Franklin Gothic Book" pitchFamily="34" charset="0"/>
        <a:buChar char="»"/>
        <a:defRPr sz="2133" kern="1200">
          <a:solidFill>
            <a:schemeClr val="tx1"/>
          </a:solidFill>
          <a:latin typeface="+mn-lt"/>
          <a:ea typeface="+mn-ea"/>
          <a:cs typeface="+mn-cs"/>
        </a:defRPr>
      </a:lvl5pPr>
      <a:lvl6pPr marL="239989" indent="-239989" algn="l" defTabSz="1218988" rtl="0" eaLnBrk="1" latinLnBrk="0" hangingPunct="1">
        <a:spcBef>
          <a:spcPts val="800"/>
        </a:spcBef>
        <a:buClr>
          <a:schemeClr val="accent3"/>
        </a:buClr>
        <a:buFont typeface="Franklin Gothic Book" pitchFamily="34" charset="0"/>
        <a:buChar char="•"/>
        <a:defRPr sz="2133" kern="1200">
          <a:solidFill>
            <a:schemeClr val="tx1"/>
          </a:solidFill>
          <a:latin typeface="+mn-lt"/>
          <a:ea typeface="+mn-ea"/>
          <a:cs typeface="+mn-cs"/>
        </a:defRPr>
      </a:lvl6pPr>
      <a:lvl7pPr marL="239989" indent="-239989" algn="l" defTabSz="1218988" rtl="0" eaLnBrk="1" latinLnBrk="0" hangingPunct="1">
        <a:spcBef>
          <a:spcPts val="800"/>
        </a:spcBef>
        <a:buClr>
          <a:schemeClr val="accent1"/>
        </a:buClr>
        <a:buFont typeface="Franklin Gothic Book" pitchFamily="34" charset="0"/>
        <a:buChar char="•"/>
        <a:defRPr sz="2133" kern="1200">
          <a:solidFill>
            <a:schemeClr val="tx1"/>
          </a:solidFill>
          <a:latin typeface="+mn-lt"/>
          <a:ea typeface="+mn-ea"/>
          <a:cs typeface="+mn-cs"/>
        </a:defRPr>
      </a:lvl7pPr>
      <a:lvl8pPr marL="239989" indent="-239989" algn="l" defTabSz="1218988" rtl="0" eaLnBrk="1" latinLnBrk="0" hangingPunct="1">
        <a:spcBef>
          <a:spcPts val="800"/>
        </a:spcBef>
        <a:buFont typeface="Franklin Gothic Book" pitchFamily="34" charset="0"/>
        <a:buChar char="•"/>
        <a:defRPr sz="2133" kern="1200">
          <a:solidFill>
            <a:schemeClr val="tx1"/>
          </a:solidFill>
          <a:latin typeface="+mn-lt"/>
          <a:ea typeface="+mn-ea"/>
          <a:cs typeface="+mn-cs"/>
        </a:defRPr>
      </a:lvl8pPr>
      <a:lvl9pPr marL="239989" indent="-239989" algn="l" defTabSz="1218988" rtl="0" eaLnBrk="1" latinLnBrk="0" hangingPunct="1">
        <a:spcBef>
          <a:spcPts val="800"/>
        </a:spcBef>
        <a:buFont typeface="Franklin Gothic Book" pitchFamily="34" charset="0"/>
        <a:buChar char="•"/>
        <a:defRPr sz="2133" kern="1200">
          <a:solidFill>
            <a:schemeClr val="tx1"/>
          </a:solidFill>
          <a:latin typeface="+mn-lt"/>
          <a:ea typeface="+mn-ea"/>
          <a:cs typeface="+mn-cs"/>
        </a:defRPr>
      </a:lvl9pPr>
    </p:bodyStyle>
    <p:otherStyle>
      <a:defPPr>
        <a:defRPr lang="en-US"/>
      </a:defPPr>
      <a:lvl1pPr marL="0" algn="l" defTabSz="1218988" rtl="0" eaLnBrk="1" latinLnBrk="0" hangingPunct="1">
        <a:defRPr sz="2400" kern="1200">
          <a:solidFill>
            <a:schemeClr val="tx1"/>
          </a:solidFill>
          <a:latin typeface="+mn-lt"/>
          <a:ea typeface="+mn-ea"/>
          <a:cs typeface="+mn-cs"/>
        </a:defRPr>
      </a:lvl1pPr>
      <a:lvl2pPr marL="609494" algn="l" defTabSz="1218988" rtl="0" eaLnBrk="1" latinLnBrk="0" hangingPunct="1">
        <a:defRPr sz="2400" kern="1200">
          <a:solidFill>
            <a:schemeClr val="tx1"/>
          </a:solidFill>
          <a:latin typeface="+mn-lt"/>
          <a:ea typeface="+mn-ea"/>
          <a:cs typeface="+mn-cs"/>
        </a:defRPr>
      </a:lvl2pPr>
      <a:lvl3pPr marL="1218988" algn="l" defTabSz="1218988" rtl="0" eaLnBrk="1" latinLnBrk="0" hangingPunct="1">
        <a:defRPr sz="2400" kern="1200">
          <a:solidFill>
            <a:schemeClr val="tx1"/>
          </a:solidFill>
          <a:latin typeface="+mn-lt"/>
          <a:ea typeface="+mn-ea"/>
          <a:cs typeface="+mn-cs"/>
        </a:defRPr>
      </a:lvl3pPr>
      <a:lvl4pPr marL="1828481" algn="l" defTabSz="1218988" rtl="0" eaLnBrk="1" latinLnBrk="0" hangingPunct="1">
        <a:defRPr sz="2400" kern="1200">
          <a:solidFill>
            <a:schemeClr val="tx1"/>
          </a:solidFill>
          <a:latin typeface="+mn-lt"/>
          <a:ea typeface="+mn-ea"/>
          <a:cs typeface="+mn-cs"/>
        </a:defRPr>
      </a:lvl4pPr>
      <a:lvl5pPr marL="2437974" algn="l" defTabSz="1218988" rtl="0" eaLnBrk="1" latinLnBrk="0" hangingPunct="1">
        <a:defRPr sz="2400" kern="1200">
          <a:solidFill>
            <a:schemeClr val="tx1"/>
          </a:solidFill>
          <a:latin typeface="+mn-lt"/>
          <a:ea typeface="+mn-ea"/>
          <a:cs typeface="+mn-cs"/>
        </a:defRPr>
      </a:lvl5pPr>
      <a:lvl6pPr marL="3047468" algn="l" defTabSz="1218988" rtl="0" eaLnBrk="1" latinLnBrk="0" hangingPunct="1">
        <a:defRPr sz="2400" kern="1200">
          <a:solidFill>
            <a:schemeClr val="tx1"/>
          </a:solidFill>
          <a:latin typeface="+mn-lt"/>
          <a:ea typeface="+mn-ea"/>
          <a:cs typeface="+mn-cs"/>
        </a:defRPr>
      </a:lvl6pPr>
      <a:lvl7pPr marL="3656959" algn="l" defTabSz="1218988" rtl="0" eaLnBrk="1" latinLnBrk="0" hangingPunct="1">
        <a:defRPr sz="2400" kern="1200">
          <a:solidFill>
            <a:schemeClr val="tx1"/>
          </a:solidFill>
          <a:latin typeface="+mn-lt"/>
          <a:ea typeface="+mn-ea"/>
          <a:cs typeface="+mn-cs"/>
        </a:defRPr>
      </a:lvl7pPr>
      <a:lvl8pPr marL="4266455" algn="l" defTabSz="1218988" rtl="0" eaLnBrk="1" latinLnBrk="0" hangingPunct="1">
        <a:defRPr sz="2400" kern="1200">
          <a:solidFill>
            <a:schemeClr val="tx1"/>
          </a:solidFill>
          <a:latin typeface="+mn-lt"/>
          <a:ea typeface="+mn-ea"/>
          <a:cs typeface="+mn-cs"/>
        </a:defRPr>
      </a:lvl8pPr>
      <a:lvl9pPr marL="4875947" algn="l" defTabSz="1218988"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605">
          <p15:clr>
            <a:srgbClr val="F26B43"/>
          </p15:clr>
        </p15:guide>
        <p15:guide id="4" orient="horz" pos="605">
          <p15:clr>
            <a:srgbClr val="F26B43"/>
          </p15:clr>
        </p15:guide>
        <p15:guide id="5" pos="7073">
          <p15:clr>
            <a:srgbClr val="F26B43"/>
          </p15:clr>
        </p15:guide>
        <p15:guide id="6" orient="horz" pos="3713">
          <p15:clr>
            <a:srgbClr val="F26B43"/>
          </p15:clr>
        </p15:guide>
        <p15:guide id="9" orient="horz" pos="11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slideLayout" Target="../slideLayouts/slideLayout13.xml"/><Relationship Id="rId7" Type="http://schemas.openxmlformats.org/officeDocument/2006/relationships/oleObject" Target="../embeddings/oleObject2.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1.emf"/><Relationship Id="rId5" Type="http://schemas.openxmlformats.org/officeDocument/2006/relationships/oleObject" Target="../embeddings/oleObject1.bin"/><Relationship Id="rId4" Type="http://schemas.openxmlformats.org/officeDocument/2006/relationships/notesSlide" Target="../notesSlides/notesSlide2.xml"/><Relationship Id="rId9" Type="http://schemas.openxmlformats.org/officeDocument/2006/relationships/image" Target="../media/image13.emf"/></Relationships>
</file>

<file path=ppt/slides/_rels/slide3.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slideLayout" Target="../slideLayouts/slideLayout13.xml"/><Relationship Id="rId7" Type="http://schemas.openxmlformats.org/officeDocument/2006/relationships/oleObject" Target="../embeddings/oleObject4.bin"/><Relationship Id="rId12" Type="http://schemas.openxmlformats.org/officeDocument/2006/relationships/image" Target="../media/image18.e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14.emf"/><Relationship Id="rId11" Type="http://schemas.openxmlformats.org/officeDocument/2006/relationships/image" Target="../media/image17.emf"/><Relationship Id="rId5" Type="http://schemas.openxmlformats.org/officeDocument/2006/relationships/oleObject" Target="../embeddings/oleObject3.bin"/><Relationship Id="rId10" Type="http://schemas.openxmlformats.org/officeDocument/2006/relationships/image" Target="../media/image16.emf"/><Relationship Id="rId4" Type="http://schemas.openxmlformats.org/officeDocument/2006/relationships/notesSlide" Target="../notesSlides/notesSlide3.xml"/><Relationship Id="rId9"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slideLayout" Target="../slideLayouts/slideLayout13.xml"/><Relationship Id="rId7" Type="http://schemas.openxmlformats.org/officeDocument/2006/relationships/oleObject" Target="../embeddings/oleObject7.bin"/><Relationship Id="rId12" Type="http://schemas.openxmlformats.org/officeDocument/2006/relationships/image" Target="../media/image22.e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19.emf"/><Relationship Id="rId11" Type="http://schemas.openxmlformats.org/officeDocument/2006/relationships/oleObject" Target="../embeddings/oleObject9.bin"/><Relationship Id="rId5" Type="http://schemas.openxmlformats.org/officeDocument/2006/relationships/oleObject" Target="../embeddings/oleObject6.bin"/><Relationship Id="rId10" Type="http://schemas.openxmlformats.org/officeDocument/2006/relationships/image" Target="../media/image21.emf"/><Relationship Id="rId4" Type="http://schemas.openxmlformats.org/officeDocument/2006/relationships/notesSlide" Target="../notesSlides/notesSlide4.xml"/><Relationship Id="rId9"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slideLayout" Target="../slideLayouts/slideLayout13.xml"/><Relationship Id="rId7" Type="http://schemas.openxmlformats.org/officeDocument/2006/relationships/oleObject" Target="../embeddings/oleObject11.bin"/><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23.emf"/><Relationship Id="rId5" Type="http://schemas.openxmlformats.org/officeDocument/2006/relationships/oleObject" Target="../embeddings/oleObject10.bin"/><Relationship Id="rId4" Type="http://schemas.openxmlformats.org/officeDocument/2006/relationships/notesSlide" Target="../notesSlides/notesSlide5.xml"/><Relationship Id="rId9" Type="http://schemas.openxmlformats.org/officeDocument/2006/relationships/image" Target="../media/image25.emf"/></Relationships>
</file>

<file path=ppt/slides/_rels/slide6.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slideLayout" Target="../slideLayouts/slideLayout13.xml"/><Relationship Id="rId7" Type="http://schemas.openxmlformats.org/officeDocument/2006/relationships/oleObject" Target="../embeddings/oleObject13.bin"/><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26.emf"/><Relationship Id="rId5" Type="http://schemas.openxmlformats.org/officeDocument/2006/relationships/oleObject" Target="../embeddings/oleObject12.bin"/><Relationship Id="rId4" Type="http://schemas.openxmlformats.org/officeDocument/2006/relationships/notesSlide" Target="../notesSlides/notesSlide6.xml"/><Relationship Id="rId9" Type="http://schemas.openxmlformats.org/officeDocument/2006/relationships/image" Target="../media/image28.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0.emf"/><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image" Target="../media/image29.emf"/><Relationship Id="rId5" Type="http://schemas.openxmlformats.org/officeDocument/2006/relationships/oleObject" Target="../embeddings/oleObject14.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slideLayout" Target="../slideLayouts/slideLayout13.xml"/><Relationship Id="rId7" Type="http://schemas.openxmlformats.org/officeDocument/2006/relationships/image" Target="../media/image32.emf"/><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image" Target="../media/image31.emf"/><Relationship Id="rId5" Type="http://schemas.openxmlformats.org/officeDocument/2006/relationships/oleObject" Target="../embeddings/oleObject15.bin"/><Relationship Id="rId4" Type="http://schemas.openxmlformats.org/officeDocument/2006/relationships/notesSlide" Target="../notesSlides/notesSlide8.xml"/><Relationship Id="rId9" Type="http://schemas.openxmlformats.org/officeDocument/2006/relationships/image" Target="../media/image34.emf"/></Relationships>
</file>

<file path=ppt/slides/_rels/slide9.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slideLayout" Target="../slideLayouts/slideLayout13.xml"/><Relationship Id="rId7" Type="http://schemas.openxmlformats.org/officeDocument/2006/relationships/oleObject" Target="../embeddings/oleObject17.bin"/><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image" Target="../media/image35.emf"/><Relationship Id="rId5" Type="http://schemas.openxmlformats.org/officeDocument/2006/relationships/oleObject" Target="../embeddings/oleObject16.bin"/><Relationship Id="rId4" Type="http://schemas.openxmlformats.org/officeDocument/2006/relationships/notesSlide" Target="../notesSlides/notesSlide9.xml"/><Relationship Id="rId9" Type="http://schemas.openxmlformats.org/officeDocument/2006/relationships/image" Target="../media/image37.emf"/></Relationships>
</file>

<file path=ppt/slides/_rels/slide10.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image" Target="../media/image42.emf"/><Relationship Id="rId3" Type="http://schemas.openxmlformats.org/officeDocument/2006/relationships/slideLayout" Target="../slideLayouts/slideLayout13.xml"/><Relationship Id="rId7" Type="http://schemas.openxmlformats.org/officeDocument/2006/relationships/oleObject" Target="../embeddings/oleObject19.bin"/><Relationship Id="rId12" Type="http://schemas.openxmlformats.org/officeDocument/2006/relationships/image" Target="../media/image41.emf"/><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image" Target="../media/image38.emf"/><Relationship Id="rId11" Type="http://schemas.openxmlformats.org/officeDocument/2006/relationships/oleObject" Target="../embeddings/oleObject21.bin"/><Relationship Id="rId5" Type="http://schemas.openxmlformats.org/officeDocument/2006/relationships/oleObject" Target="../embeddings/oleObject18.bin"/><Relationship Id="rId10" Type="http://schemas.openxmlformats.org/officeDocument/2006/relationships/image" Target="../media/image40.emf"/><Relationship Id="rId4" Type="http://schemas.openxmlformats.org/officeDocument/2006/relationships/notesSlide" Target="../notesSlides/notesSlide10.xml"/><Relationship Id="rId9" Type="http://schemas.openxmlformats.org/officeDocument/2006/relationships/oleObject" Target="../embeddings/oleObject20.bin"/><Relationship Id="rId14" Type="http://schemas.openxmlformats.org/officeDocument/2006/relationships/image" Target="../media/image43.emf"/></Relationships>
</file>

<file path=ppt/slides/_rels/slide11.x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image" Target="../media/image48.emf"/><Relationship Id="rId3" Type="http://schemas.openxmlformats.org/officeDocument/2006/relationships/slideLayout" Target="../slideLayouts/slideLayout13.xml"/><Relationship Id="rId7" Type="http://schemas.openxmlformats.org/officeDocument/2006/relationships/oleObject" Target="../embeddings/oleObject23.bin"/><Relationship Id="rId12" Type="http://schemas.openxmlformats.org/officeDocument/2006/relationships/image" Target="../media/image47.emf"/><Relationship Id="rId2" Type="http://schemas.openxmlformats.org/officeDocument/2006/relationships/tags" Target="../tags/tag10.xml"/><Relationship Id="rId1" Type="http://schemas.openxmlformats.org/officeDocument/2006/relationships/vmlDrawing" Target="../drawings/vmlDrawing10.vml"/><Relationship Id="rId6" Type="http://schemas.openxmlformats.org/officeDocument/2006/relationships/image" Target="../media/image44.emf"/><Relationship Id="rId11" Type="http://schemas.openxmlformats.org/officeDocument/2006/relationships/oleObject" Target="../embeddings/oleObject25.bin"/><Relationship Id="rId5" Type="http://schemas.openxmlformats.org/officeDocument/2006/relationships/oleObject" Target="../embeddings/oleObject22.bin"/><Relationship Id="rId10" Type="http://schemas.openxmlformats.org/officeDocument/2006/relationships/image" Target="../media/image46.emf"/><Relationship Id="rId4" Type="http://schemas.openxmlformats.org/officeDocument/2006/relationships/notesSlide" Target="../notesSlides/notesSlide11.xml"/><Relationship Id="rId9" Type="http://schemas.openxmlformats.org/officeDocument/2006/relationships/oleObject" Target="../embeddings/oleObject24.bin"/><Relationship Id="rId14" Type="http://schemas.openxmlformats.org/officeDocument/2006/relationships/image" Target="../media/image49.emf"/></Relationships>
</file>

<file path=ppt/slides/_rels/slide12.xml.rels><?xml version="1.0" encoding="UTF-8" standalone="yes"?>
<Relationships xmlns="http://schemas.openxmlformats.org/package/2006/relationships"><Relationship Id="rId8" Type="http://schemas.openxmlformats.org/officeDocument/2006/relationships/image" Target="../media/image51.emf"/><Relationship Id="rId13" Type="http://schemas.openxmlformats.org/officeDocument/2006/relationships/image" Target="../media/image54.emf"/><Relationship Id="rId3" Type="http://schemas.openxmlformats.org/officeDocument/2006/relationships/slideLayout" Target="../slideLayouts/slideLayout13.xml"/><Relationship Id="rId7" Type="http://schemas.openxmlformats.org/officeDocument/2006/relationships/oleObject" Target="../embeddings/oleObject27.bin"/><Relationship Id="rId12" Type="http://schemas.openxmlformats.org/officeDocument/2006/relationships/image" Target="../media/image53.emf"/><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image" Target="../media/image50.emf"/><Relationship Id="rId11" Type="http://schemas.openxmlformats.org/officeDocument/2006/relationships/oleObject" Target="../embeddings/oleObject29.bin"/><Relationship Id="rId5" Type="http://schemas.openxmlformats.org/officeDocument/2006/relationships/oleObject" Target="../embeddings/oleObject26.bin"/><Relationship Id="rId10" Type="http://schemas.openxmlformats.org/officeDocument/2006/relationships/image" Target="../media/image52.emf"/><Relationship Id="rId4" Type="http://schemas.openxmlformats.org/officeDocument/2006/relationships/notesSlide" Target="../notesSlides/notesSlide12.xml"/><Relationship Id="rId9" Type="http://schemas.openxmlformats.org/officeDocument/2006/relationships/oleObject" Target="../embeddings/oleObject28.bin"/><Relationship Id="rId14" Type="http://schemas.openxmlformats.org/officeDocument/2006/relationships/image" Target="../media/image55.emf"/></Relationships>
</file>

<file path=ppt/slides/_rels/slide13.xml.rels><?xml version="1.0" encoding="UTF-8" standalone="yes"?>
<Relationships xmlns="http://schemas.openxmlformats.org/package/2006/relationships"><Relationship Id="rId8" Type="http://schemas.openxmlformats.org/officeDocument/2006/relationships/image" Target="../media/image57.emf"/><Relationship Id="rId13" Type="http://schemas.openxmlformats.org/officeDocument/2006/relationships/image" Target="../media/image60.emf"/><Relationship Id="rId3" Type="http://schemas.openxmlformats.org/officeDocument/2006/relationships/slideLayout" Target="../slideLayouts/slideLayout13.xml"/><Relationship Id="rId7" Type="http://schemas.openxmlformats.org/officeDocument/2006/relationships/oleObject" Target="../embeddings/oleObject31.bin"/><Relationship Id="rId12" Type="http://schemas.openxmlformats.org/officeDocument/2006/relationships/image" Target="../media/image59.emf"/><Relationship Id="rId2" Type="http://schemas.openxmlformats.org/officeDocument/2006/relationships/tags" Target="../tags/tag12.xml"/><Relationship Id="rId1" Type="http://schemas.openxmlformats.org/officeDocument/2006/relationships/vmlDrawing" Target="../drawings/vmlDrawing12.vml"/><Relationship Id="rId6" Type="http://schemas.openxmlformats.org/officeDocument/2006/relationships/image" Target="../media/image56.emf"/><Relationship Id="rId11" Type="http://schemas.openxmlformats.org/officeDocument/2006/relationships/oleObject" Target="../embeddings/oleObject33.bin"/><Relationship Id="rId5" Type="http://schemas.openxmlformats.org/officeDocument/2006/relationships/oleObject" Target="../embeddings/oleObject30.bin"/><Relationship Id="rId10" Type="http://schemas.openxmlformats.org/officeDocument/2006/relationships/image" Target="../media/image58.emf"/><Relationship Id="rId4" Type="http://schemas.openxmlformats.org/officeDocument/2006/relationships/notesSlide" Target="../notesSlides/notesSlide13.xml"/><Relationship Id="rId9" Type="http://schemas.openxmlformats.org/officeDocument/2006/relationships/oleObject" Target="../embeddings/oleObject32.bin"/><Relationship Id="rId14" Type="http://schemas.openxmlformats.org/officeDocument/2006/relationships/image" Target="../media/image61.emf"/></Relationships>
</file>

<file path=ppt/slides/_rels/slide14.xml.rels><?xml version="1.0" encoding="UTF-8" standalone="yes"?>
<Relationships xmlns="http://schemas.openxmlformats.org/package/2006/relationships"><Relationship Id="rId8" Type="http://schemas.openxmlformats.org/officeDocument/2006/relationships/image" Target="../media/image63.emf"/><Relationship Id="rId13" Type="http://schemas.openxmlformats.org/officeDocument/2006/relationships/image" Target="../media/image66.emf"/><Relationship Id="rId3" Type="http://schemas.openxmlformats.org/officeDocument/2006/relationships/slideLayout" Target="../slideLayouts/slideLayout13.xml"/><Relationship Id="rId7" Type="http://schemas.openxmlformats.org/officeDocument/2006/relationships/oleObject" Target="../embeddings/oleObject35.bin"/><Relationship Id="rId12" Type="http://schemas.openxmlformats.org/officeDocument/2006/relationships/image" Target="../media/image65.emf"/><Relationship Id="rId2" Type="http://schemas.openxmlformats.org/officeDocument/2006/relationships/tags" Target="../tags/tag13.xml"/><Relationship Id="rId1" Type="http://schemas.openxmlformats.org/officeDocument/2006/relationships/vmlDrawing" Target="../drawings/vmlDrawing13.vml"/><Relationship Id="rId6" Type="http://schemas.openxmlformats.org/officeDocument/2006/relationships/image" Target="../media/image62.emf"/><Relationship Id="rId11" Type="http://schemas.openxmlformats.org/officeDocument/2006/relationships/oleObject" Target="../embeddings/oleObject37.bin"/><Relationship Id="rId5" Type="http://schemas.openxmlformats.org/officeDocument/2006/relationships/oleObject" Target="../embeddings/oleObject34.bin"/><Relationship Id="rId10" Type="http://schemas.openxmlformats.org/officeDocument/2006/relationships/image" Target="../media/image64.emf"/><Relationship Id="rId4" Type="http://schemas.openxmlformats.org/officeDocument/2006/relationships/notesSlide" Target="../notesSlides/notesSlide14.xml"/><Relationship Id="rId9" Type="http://schemas.openxmlformats.org/officeDocument/2006/relationships/oleObject" Target="../embeddings/oleObject36.bin"/><Relationship Id="rId14" Type="http://schemas.openxmlformats.org/officeDocument/2006/relationships/image" Target="../media/image67.emf"/></Relationships>
</file>

<file path=ppt/slides/_rels/slide15.xml.rels><?xml version="1.0" encoding="UTF-8" standalone="yes"?>
<Relationships xmlns="http://schemas.openxmlformats.org/package/2006/relationships"><Relationship Id="rId8" Type="http://schemas.openxmlformats.org/officeDocument/2006/relationships/image" Target="../media/image69.emf"/><Relationship Id="rId13" Type="http://schemas.openxmlformats.org/officeDocument/2006/relationships/image" Target="../media/image72.emf"/><Relationship Id="rId3" Type="http://schemas.openxmlformats.org/officeDocument/2006/relationships/slideLayout" Target="../slideLayouts/slideLayout13.xml"/><Relationship Id="rId7" Type="http://schemas.openxmlformats.org/officeDocument/2006/relationships/oleObject" Target="../embeddings/oleObject39.bin"/><Relationship Id="rId12" Type="http://schemas.openxmlformats.org/officeDocument/2006/relationships/image" Target="../media/image71.emf"/><Relationship Id="rId2" Type="http://schemas.openxmlformats.org/officeDocument/2006/relationships/tags" Target="../tags/tag14.xml"/><Relationship Id="rId1" Type="http://schemas.openxmlformats.org/officeDocument/2006/relationships/vmlDrawing" Target="../drawings/vmlDrawing14.vml"/><Relationship Id="rId6" Type="http://schemas.openxmlformats.org/officeDocument/2006/relationships/image" Target="../media/image68.emf"/><Relationship Id="rId11" Type="http://schemas.openxmlformats.org/officeDocument/2006/relationships/oleObject" Target="../embeddings/oleObject41.bin"/><Relationship Id="rId5" Type="http://schemas.openxmlformats.org/officeDocument/2006/relationships/oleObject" Target="../embeddings/oleObject38.bin"/><Relationship Id="rId10" Type="http://schemas.openxmlformats.org/officeDocument/2006/relationships/image" Target="../media/image70.emf"/><Relationship Id="rId4" Type="http://schemas.openxmlformats.org/officeDocument/2006/relationships/notesSlide" Target="../notesSlides/notesSlide15.xml"/><Relationship Id="rId9" Type="http://schemas.openxmlformats.org/officeDocument/2006/relationships/oleObject" Target="../embeddings/oleObject40.bin"/><Relationship Id="rId14" Type="http://schemas.openxmlformats.org/officeDocument/2006/relationships/image" Target="../media/image73.emf"/></Relationships>
</file>

<file path=ppt/slides/_rels/slide16.xml.rels><?xml version="1.0" encoding="UTF-8" standalone="yes"?>
<Relationships xmlns="http://schemas.openxmlformats.org/package/2006/relationships"><Relationship Id="rId8" Type="http://schemas.openxmlformats.org/officeDocument/2006/relationships/image" Target="../media/image75.emf"/><Relationship Id="rId13" Type="http://schemas.openxmlformats.org/officeDocument/2006/relationships/image" Target="../media/image78.emf"/><Relationship Id="rId3" Type="http://schemas.openxmlformats.org/officeDocument/2006/relationships/slideLayout" Target="../slideLayouts/slideLayout13.xml"/><Relationship Id="rId7" Type="http://schemas.openxmlformats.org/officeDocument/2006/relationships/oleObject" Target="../embeddings/oleObject43.bin"/><Relationship Id="rId12" Type="http://schemas.openxmlformats.org/officeDocument/2006/relationships/image" Target="../media/image77.emf"/><Relationship Id="rId2" Type="http://schemas.openxmlformats.org/officeDocument/2006/relationships/tags" Target="../tags/tag15.xml"/><Relationship Id="rId1" Type="http://schemas.openxmlformats.org/officeDocument/2006/relationships/vmlDrawing" Target="../drawings/vmlDrawing15.vml"/><Relationship Id="rId6" Type="http://schemas.openxmlformats.org/officeDocument/2006/relationships/image" Target="../media/image74.emf"/><Relationship Id="rId11" Type="http://schemas.openxmlformats.org/officeDocument/2006/relationships/oleObject" Target="../embeddings/oleObject45.bin"/><Relationship Id="rId5" Type="http://schemas.openxmlformats.org/officeDocument/2006/relationships/oleObject" Target="../embeddings/oleObject42.bin"/><Relationship Id="rId10" Type="http://schemas.openxmlformats.org/officeDocument/2006/relationships/image" Target="../media/image76.emf"/><Relationship Id="rId4" Type="http://schemas.openxmlformats.org/officeDocument/2006/relationships/notesSlide" Target="../notesSlides/notesSlide16.xml"/><Relationship Id="rId9" Type="http://schemas.openxmlformats.org/officeDocument/2006/relationships/oleObject" Target="../embeddings/oleObject44.bin"/><Relationship Id="rId14" Type="http://schemas.openxmlformats.org/officeDocument/2006/relationships/image" Target="../media/image79.emf"/></Relationships>
</file>

<file path=ppt/slides/_rels/slide17.xml.rels><?xml version="1.0" encoding="UTF-8" standalone="yes"?>
<Relationships xmlns="http://schemas.openxmlformats.org/package/2006/relationships"><Relationship Id="rId8" Type="http://schemas.openxmlformats.org/officeDocument/2006/relationships/image" Target="../media/image81.emf"/><Relationship Id="rId13" Type="http://schemas.openxmlformats.org/officeDocument/2006/relationships/image" Target="../media/image84.emf"/><Relationship Id="rId3" Type="http://schemas.openxmlformats.org/officeDocument/2006/relationships/slideLayout" Target="../slideLayouts/slideLayout13.xml"/><Relationship Id="rId7" Type="http://schemas.openxmlformats.org/officeDocument/2006/relationships/oleObject" Target="../embeddings/oleObject47.bin"/><Relationship Id="rId12" Type="http://schemas.openxmlformats.org/officeDocument/2006/relationships/image" Target="../media/image83.emf"/><Relationship Id="rId2" Type="http://schemas.openxmlformats.org/officeDocument/2006/relationships/tags" Target="../tags/tag16.xml"/><Relationship Id="rId1" Type="http://schemas.openxmlformats.org/officeDocument/2006/relationships/vmlDrawing" Target="../drawings/vmlDrawing16.vml"/><Relationship Id="rId6" Type="http://schemas.openxmlformats.org/officeDocument/2006/relationships/image" Target="../media/image80.emf"/><Relationship Id="rId11" Type="http://schemas.openxmlformats.org/officeDocument/2006/relationships/oleObject" Target="../embeddings/oleObject49.bin"/><Relationship Id="rId5" Type="http://schemas.openxmlformats.org/officeDocument/2006/relationships/oleObject" Target="../embeddings/oleObject46.bin"/><Relationship Id="rId10" Type="http://schemas.openxmlformats.org/officeDocument/2006/relationships/image" Target="../media/image82.emf"/><Relationship Id="rId4" Type="http://schemas.openxmlformats.org/officeDocument/2006/relationships/notesSlide" Target="../notesSlides/notesSlide17.xml"/><Relationship Id="rId9" Type="http://schemas.openxmlformats.org/officeDocument/2006/relationships/oleObject" Target="../embeddings/oleObject48.bin"/><Relationship Id="rId14" Type="http://schemas.openxmlformats.org/officeDocument/2006/relationships/image" Target="../media/image85.emf"/></Relationships>
</file>

<file path=ppt/slides/_rels/slide18.xml.rels><?xml version="1.0" encoding="UTF-8" standalone="yes"?>
<Relationships xmlns="http://schemas.openxmlformats.org/package/2006/relationships"><Relationship Id="rId8" Type="http://schemas.openxmlformats.org/officeDocument/2006/relationships/image" Target="../media/image87.emf"/><Relationship Id="rId13" Type="http://schemas.openxmlformats.org/officeDocument/2006/relationships/image" Target="../media/image90.emf"/><Relationship Id="rId3" Type="http://schemas.openxmlformats.org/officeDocument/2006/relationships/slideLayout" Target="../slideLayouts/slideLayout13.xml"/><Relationship Id="rId7" Type="http://schemas.openxmlformats.org/officeDocument/2006/relationships/oleObject" Target="../embeddings/oleObject51.bin"/><Relationship Id="rId12" Type="http://schemas.openxmlformats.org/officeDocument/2006/relationships/image" Target="../media/image89.emf"/><Relationship Id="rId2" Type="http://schemas.openxmlformats.org/officeDocument/2006/relationships/tags" Target="../tags/tag17.xml"/><Relationship Id="rId1" Type="http://schemas.openxmlformats.org/officeDocument/2006/relationships/vmlDrawing" Target="../drawings/vmlDrawing17.vml"/><Relationship Id="rId6" Type="http://schemas.openxmlformats.org/officeDocument/2006/relationships/image" Target="../media/image86.emf"/><Relationship Id="rId11" Type="http://schemas.openxmlformats.org/officeDocument/2006/relationships/oleObject" Target="../embeddings/oleObject53.bin"/><Relationship Id="rId5" Type="http://schemas.openxmlformats.org/officeDocument/2006/relationships/oleObject" Target="../embeddings/oleObject50.bin"/><Relationship Id="rId10" Type="http://schemas.openxmlformats.org/officeDocument/2006/relationships/image" Target="../media/image88.emf"/><Relationship Id="rId4" Type="http://schemas.openxmlformats.org/officeDocument/2006/relationships/notesSlide" Target="../notesSlides/notesSlide18.xml"/><Relationship Id="rId9" Type="http://schemas.openxmlformats.org/officeDocument/2006/relationships/oleObject" Target="../embeddings/oleObject52.bin"/><Relationship Id="rId14" Type="http://schemas.openxmlformats.org/officeDocument/2006/relationships/image" Target="../media/image91.emf"/></Relationships>
</file>

<file path=ppt/slides/_rels/slide19.xml.rels><?xml version="1.0" encoding="UTF-8" standalone="yes"?>
<Relationships xmlns="http://schemas.openxmlformats.org/package/2006/relationships"><Relationship Id="rId8" Type="http://schemas.openxmlformats.org/officeDocument/2006/relationships/image" Target="../media/image93.emf"/><Relationship Id="rId13" Type="http://schemas.openxmlformats.org/officeDocument/2006/relationships/image" Target="../media/image96.emf"/><Relationship Id="rId3" Type="http://schemas.openxmlformats.org/officeDocument/2006/relationships/slideLayout" Target="../slideLayouts/slideLayout13.xml"/><Relationship Id="rId7" Type="http://schemas.openxmlformats.org/officeDocument/2006/relationships/oleObject" Target="../embeddings/oleObject55.bin"/><Relationship Id="rId12" Type="http://schemas.openxmlformats.org/officeDocument/2006/relationships/image" Target="../media/image95.emf"/><Relationship Id="rId2" Type="http://schemas.openxmlformats.org/officeDocument/2006/relationships/tags" Target="../tags/tag18.xml"/><Relationship Id="rId1" Type="http://schemas.openxmlformats.org/officeDocument/2006/relationships/vmlDrawing" Target="../drawings/vmlDrawing18.vml"/><Relationship Id="rId6" Type="http://schemas.openxmlformats.org/officeDocument/2006/relationships/image" Target="../media/image92.emf"/><Relationship Id="rId11" Type="http://schemas.openxmlformats.org/officeDocument/2006/relationships/oleObject" Target="../embeddings/oleObject57.bin"/><Relationship Id="rId5" Type="http://schemas.openxmlformats.org/officeDocument/2006/relationships/oleObject" Target="../embeddings/oleObject54.bin"/><Relationship Id="rId10" Type="http://schemas.openxmlformats.org/officeDocument/2006/relationships/image" Target="../media/image94.emf"/><Relationship Id="rId4" Type="http://schemas.openxmlformats.org/officeDocument/2006/relationships/notesSlide" Target="../notesSlides/notesSlide19.xml"/><Relationship Id="rId9" Type="http://schemas.openxmlformats.org/officeDocument/2006/relationships/oleObject" Target="../embeddings/oleObject56.bin"/><Relationship Id="rId14" Type="http://schemas.openxmlformats.org/officeDocument/2006/relationships/image" Target="../media/image97.emf"/></Relationships>
</file>

<file path=ppt/slides/_rels/slide20.xml.rels><?xml version="1.0" encoding="UTF-8" standalone="yes"?>
<Relationships xmlns="http://schemas.openxmlformats.org/package/2006/relationships"><Relationship Id="rId8" Type="http://schemas.openxmlformats.org/officeDocument/2006/relationships/image" Target="../media/image99.emf"/><Relationship Id="rId13" Type="http://schemas.openxmlformats.org/officeDocument/2006/relationships/image" Target="../media/image102.emf"/><Relationship Id="rId3" Type="http://schemas.openxmlformats.org/officeDocument/2006/relationships/slideLayout" Target="../slideLayouts/slideLayout13.xml"/><Relationship Id="rId7" Type="http://schemas.openxmlformats.org/officeDocument/2006/relationships/oleObject" Target="../embeddings/oleObject59.bin"/><Relationship Id="rId12" Type="http://schemas.openxmlformats.org/officeDocument/2006/relationships/image" Target="../media/image101.emf"/><Relationship Id="rId2" Type="http://schemas.openxmlformats.org/officeDocument/2006/relationships/tags" Target="../tags/tag19.xml"/><Relationship Id="rId1" Type="http://schemas.openxmlformats.org/officeDocument/2006/relationships/vmlDrawing" Target="../drawings/vmlDrawing19.vml"/><Relationship Id="rId6" Type="http://schemas.openxmlformats.org/officeDocument/2006/relationships/image" Target="../media/image98.emf"/><Relationship Id="rId11" Type="http://schemas.openxmlformats.org/officeDocument/2006/relationships/oleObject" Target="../embeddings/oleObject61.bin"/><Relationship Id="rId5" Type="http://schemas.openxmlformats.org/officeDocument/2006/relationships/oleObject" Target="../embeddings/oleObject58.bin"/><Relationship Id="rId10" Type="http://schemas.openxmlformats.org/officeDocument/2006/relationships/image" Target="../media/image100.emf"/><Relationship Id="rId4" Type="http://schemas.openxmlformats.org/officeDocument/2006/relationships/notesSlide" Target="../notesSlides/notesSlide20.xml"/><Relationship Id="rId9" Type="http://schemas.openxmlformats.org/officeDocument/2006/relationships/oleObject" Target="../embeddings/oleObject60.bin"/><Relationship Id="rId14" Type="http://schemas.openxmlformats.org/officeDocument/2006/relationships/image" Target="../media/image103.emf"/></Relationships>
</file>

<file path=ppt/slides/_rels/slide21.xml.rels><?xml version="1.0" encoding="UTF-8" standalone="yes"?>
<Relationships xmlns="http://schemas.openxmlformats.org/package/2006/relationships"><Relationship Id="rId8" Type="http://schemas.openxmlformats.org/officeDocument/2006/relationships/image" Target="../media/image105.emf"/><Relationship Id="rId13" Type="http://schemas.openxmlformats.org/officeDocument/2006/relationships/image" Target="../media/image108.emf"/><Relationship Id="rId3" Type="http://schemas.openxmlformats.org/officeDocument/2006/relationships/slideLayout" Target="../slideLayouts/slideLayout13.xml"/><Relationship Id="rId7" Type="http://schemas.openxmlformats.org/officeDocument/2006/relationships/oleObject" Target="../embeddings/oleObject63.bin"/><Relationship Id="rId12" Type="http://schemas.openxmlformats.org/officeDocument/2006/relationships/image" Target="../media/image107.emf"/><Relationship Id="rId2" Type="http://schemas.openxmlformats.org/officeDocument/2006/relationships/tags" Target="../tags/tag20.xml"/><Relationship Id="rId1" Type="http://schemas.openxmlformats.org/officeDocument/2006/relationships/vmlDrawing" Target="../drawings/vmlDrawing20.vml"/><Relationship Id="rId6" Type="http://schemas.openxmlformats.org/officeDocument/2006/relationships/image" Target="../media/image104.emf"/><Relationship Id="rId11" Type="http://schemas.openxmlformats.org/officeDocument/2006/relationships/oleObject" Target="../embeddings/oleObject65.bin"/><Relationship Id="rId5" Type="http://schemas.openxmlformats.org/officeDocument/2006/relationships/oleObject" Target="../embeddings/oleObject62.bin"/><Relationship Id="rId10" Type="http://schemas.openxmlformats.org/officeDocument/2006/relationships/image" Target="../media/image106.emf"/><Relationship Id="rId4" Type="http://schemas.openxmlformats.org/officeDocument/2006/relationships/notesSlide" Target="../notesSlides/notesSlide21.xml"/><Relationship Id="rId9" Type="http://schemas.openxmlformats.org/officeDocument/2006/relationships/oleObject" Target="../embeddings/oleObject64.bin"/><Relationship Id="rId14" Type="http://schemas.openxmlformats.org/officeDocument/2006/relationships/image" Target="../media/image109.emf"/></Relationships>
</file>

<file path=ppt/slides/_rels/slide22.xml.rels><?xml version="1.0" encoding="UTF-8" standalone="yes"?>
<Relationships xmlns="http://schemas.openxmlformats.org/package/2006/relationships"><Relationship Id="rId8" Type="http://schemas.openxmlformats.org/officeDocument/2006/relationships/image" Target="../media/image111.emf"/><Relationship Id="rId13" Type="http://schemas.openxmlformats.org/officeDocument/2006/relationships/image" Target="../media/image114.emf"/><Relationship Id="rId3" Type="http://schemas.openxmlformats.org/officeDocument/2006/relationships/slideLayout" Target="../slideLayouts/slideLayout13.xml"/><Relationship Id="rId7" Type="http://schemas.openxmlformats.org/officeDocument/2006/relationships/oleObject" Target="../embeddings/oleObject67.bin"/><Relationship Id="rId12" Type="http://schemas.openxmlformats.org/officeDocument/2006/relationships/image" Target="../media/image113.emf"/><Relationship Id="rId2" Type="http://schemas.openxmlformats.org/officeDocument/2006/relationships/tags" Target="../tags/tag21.xml"/><Relationship Id="rId1" Type="http://schemas.openxmlformats.org/officeDocument/2006/relationships/vmlDrawing" Target="../drawings/vmlDrawing21.vml"/><Relationship Id="rId6" Type="http://schemas.openxmlformats.org/officeDocument/2006/relationships/image" Target="../media/image110.emf"/><Relationship Id="rId11" Type="http://schemas.openxmlformats.org/officeDocument/2006/relationships/oleObject" Target="../embeddings/oleObject69.bin"/><Relationship Id="rId5" Type="http://schemas.openxmlformats.org/officeDocument/2006/relationships/oleObject" Target="../embeddings/oleObject66.bin"/><Relationship Id="rId10" Type="http://schemas.openxmlformats.org/officeDocument/2006/relationships/image" Target="../media/image112.emf"/><Relationship Id="rId4" Type="http://schemas.openxmlformats.org/officeDocument/2006/relationships/notesSlide" Target="../notesSlides/notesSlide22.xml"/><Relationship Id="rId9" Type="http://schemas.openxmlformats.org/officeDocument/2006/relationships/oleObject" Target="../embeddings/oleObject68.bin"/><Relationship Id="rId14" Type="http://schemas.openxmlformats.org/officeDocument/2006/relationships/image" Target="../media/image115.emf"/></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8" Type="http://schemas.openxmlformats.org/officeDocument/2006/relationships/image" Target="../media/image117.emf"/><Relationship Id="rId3" Type="http://schemas.openxmlformats.org/officeDocument/2006/relationships/slideLayout" Target="../slideLayouts/slideLayout13.xml"/><Relationship Id="rId7" Type="http://schemas.openxmlformats.org/officeDocument/2006/relationships/oleObject" Target="../embeddings/oleObject71.bin"/><Relationship Id="rId12" Type="http://schemas.openxmlformats.org/officeDocument/2006/relationships/image" Target="../media/image119.emf"/><Relationship Id="rId2" Type="http://schemas.openxmlformats.org/officeDocument/2006/relationships/tags" Target="../tags/tag22.xml"/><Relationship Id="rId1" Type="http://schemas.openxmlformats.org/officeDocument/2006/relationships/vmlDrawing" Target="../drawings/vmlDrawing22.vml"/><Relationship Id="rId6" Type="http://schemas.openxmlformats.org/officeDocument/2006/relationships/image" Target="../media/image116.emf"/><Relationship Id="rId11" Type="http://schemas.openxmlformats.org/officeDocument/2006/relationships/oleObject" Target="../embeddings/oleObject73.bin"/><Relationship Id="rId5" Type="http://schemas.openxmlformats.org/officeDocument/2006/relationships/oleObject" Target="../embeddings/oleObject70.bin"/><Relationship Id="rId10" Type="http://schemas.openxmlformats.org/officeDocument/2006/relationships/image" Target="../media/image118.emf"/><Relationship Id="rId4" Type="http://schemas.openxmlformats.org/officeDocument/2006/relationships/notesSlide" Target="../notesSlides/notesSlide25.xml"/><Relationship Id="rId9" Type="http://schemas.openxmlformats.org/officeDocument/2006/relationships/oleObject" Target="../embeddings/oleObject72.bin"/></Relationships>
</file>

<file path=ppt/slides/_rels/slide26.xml.rels><?xml version="1.0" encoding="UTF-8" standalone="yes"?>
<Relationships xmlns="http://schemas.openxmlformats.org/package/2006/relationships"><Relationship Id="rId8" Type="http://schemas.openxmlformats.org/officeDocument/2006/relationships/image" Target="../media/image121.emf"/><Relationship Id="rId3" Type="http://schemas.openxmlformats.org/officeDocument/2006/relationships/slideLayout" Target="../slideLayouts/slideLayout13.xml"/><Relationship Id="rId7" Type="http://schemas.openxmlformats.org/officeDocument/2006/relationships/oleObject" Target="../embeddings/oleObject75.bin"/><Relationship Id="rId2" Type="http://schemas.openxmlformats.org/officeDocument/2006/relationships/tags" Target="../tags/tag23.xml"/><Relationship Id="rId1" Type="http://schemas.openxmlformats.org/officeDocument/2006/relationships/vmlDrawing" Target="../drawings/vmlDrawing23.vml"/><Relationship Id="rId6" Type="http://schemas.openxmlformats.org/officeDocument/2006/relationships/image" Target="../media/image120.emf"/><Relationship Id="rId5" Type="http://schemas.openxmlformats.org/officeDocument/2006/relationships/oleObject" Target="../embeddings/oleObject74.bin"/><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image" Target="../media/image123.emf"/><Relationship Id="rId3" Type="http://schemas.openxmlformats.org/officeDocument/2006/relationships/slideLayout" Target="../slideLayouts/slideLayout13.xml"/><Relationship Id="rId7" Type="http://schemas.openxmlformats.org/officeDocument/2006/relationships/oleObject" Target="../embeddings/oleObject77.bin"/><Relationship Id="rId2" Type="http://schemas.openxmlformats.org/officeDocument/2006/relationships/tags" Target="../tags/tag24.xml"/><Relationship Id="rId1" Type="http://schemas.openxmlformats.org/officeDocument/2006/relationships/vmlDrawing" Target="../drawings/vmlDrawing24.vml"/><Relationship Id="rId6" Type="http://schemas.openxmlformats.org/officeDocument/2006/relationships/image" Target="../media/image122.emf"/><Relationship Id="rId5" Type="http://schemas.openxmlformats.org/officeDocument/2006/relationships/oleObject" Target="../embeddings/oleObject76.bin"/><Relationship Id="rId10" Type="http://schemas.openxmlformats.org/officeDocument/2006/relationships/image" Target="../media/image124.emf"/><Relationship Id="rId4" Type="http://schemas.openxmlformats.org/officeDocument/2006/relationships/notesSlide" Target="../notesSlides/notesSlide27.xml"/><Relationship Id="rId9" Type="http://schemas.openxmlformats.org/officeDocument/2006/relationships/oleObject" Target="../embeddings/oleObject78.bin"/></Relationships>
</file>

<file path=ppt/slides/_rels/slide28.xml.rels><?xml version="1.0" encoding="UTF-8" standalone="yes"?>
<Relationships xmlns="http://schemas.openxmlformats.org/package/2006/relationships"><Relationship Id="rId8" Type="http://schemas.openxmlformats.org/officeDocument/2006/relationships/image" Target="../media/image127.emf"/><Relationship Id="rId3" Type="http://schemas.openxmlformats.org/officeDocument/2006/relationships/slideLayout" Target="../slideLayouts/slideLayout13.xml"/><Relationship Id="rId7" Type="http://schemas.openxmlformats.org/officeDocument/2006/relationships/image" Target="../media/image126.emf"/><Relationship Id="rId2" Type="http://schemas.openxmlformats.org/officeDocument/2006/relationships/tags" Target="../tags/tag25.xml"/><Relationship Id="rId1" Type="http://schemas.openxmlformats.org/officeDocument/2006/relationships/vmlDrawing" Target="../drawings/vmlDrawing25.vml"/><Relationship Id="rId6" Type="http://schemas.openxmlformats.org/officeDocument/2006/relationships/image" Target="../media/image125.emf"/><Relationship Id="rId5" Type="http://schemas.openxmlformats.org/officeDocument/2006/relationships/oleObject" Target="../embeddings/oleObject79.bin"/><Relationship Id="rId4" Type="http://schemas.openxmlformats.org/officeDocument/2006/relationships/notesSlide" Target="../notesSlides/notesSlide28.xml"/><Relationship Id="rId9" Type="http://schemas.openxmlformats.org/officeDocument/2006/relationships/image" Target="../media/image128.emf"/></Relationships>
</file>

<file path=ppt/slides/_rels/slide29.xml.rels><?xml version="1.0" encoding="UTF-8" standalone="yes"?>
<Relationships xmlns="http://schemas.openxmlformats.org/package/2006/relationships"><Relationship Id="rId8" Type="http://schemas.openxmlformats.org/officeDocument/2006/relationships/image" Target="../media/image130.emf"/><Relationship Id="rId3" Type="http://schemas.openxmlformats.org/officeDocument/2006/relationships/slideLayout" Target="../slideLayouts/slideLayout13.xml"/><Relationship Id="rId7" Type="http://schemas.openxmlformats.org/officeDocument/2006/relationships/oleObject" Target="../embeddings/oleObject81.bin"/><Relationship Id="rId2" Type="http://schemas.openxmlformats.org/officeDocument/2006/relationships/tags" Target="../tags/tag26.xml"/><Relationship Id="rId1" Type="http://schemas.openxmlformats.org/officeDocument/2006/relationships/vmlDrawing" Target="../drawings/vmlDrawing26.vml"/><Relationship Id="rId6" Type="http://schemas.openxmlformats.org/officeDocument/2006/relationships/image" Target="../media/image129.emf"/><Relationship Id="rId11" Type="http://schemas.openxmlformats.org/officeDocument/2006/relationships/image" Target="../media/image132.emf"/><Relationship Id="rId5" Type="http://schemas.openxmlformats.org/officeDocument/2006/relationships/oleObject" Target="../embeddings/oleObject80.bin"/><Relationship Id="rId10" Type="http://schemas.openxmlformats.org/officeDocument/2006/relationships/image" Target="../media/image131.emf"/><Relationship Id="rId4" Type="http://schemas.openxmlformats.org/officeDocument/2006/relationships/notesSlide" Target="../notesSlides/notesSlide29.xml"/><Relationship Id="rId9" Type="http://schemas.openxmlformats.org/officeDocument/2006/relationships/oleObject" Target="../embeddings/oleObject82.bin"/></Relationships>
</file>

<file path=ppt/slides/_rels/slide30.xml.rels><?xml version="1.0" encoding="UTF-8" standalone="yes"?>
<Relationships xmlns="http://schemas.openxmlformats.org/package/2006/relationships"><Relationship Id="rId8" Type="http://schemas.openxmlformats.org/officeDocument/2006/relationships/image" Target="../media/image134.emf"/><Relationship Id="rId3" Type="http://schemas.openxmlformats.org/officeDocument/2006/relationships/slideLayout" Target="../slideLayouts/slideLayout13.xml"/><Relationship Id="rId7" Type="http://schemas.openxmlformats.org/officeDocument/2006/relationships/oleObject" Target="../embeddings/oleObject84.bin"/><Relationship Id="rId2" Type="http://schemas.openxmlformats.org/officeDocument/2006/relationships/tags" Target="../tags/tag27.xml"/><Relationship Id="rId1" Type="http://schemas.openxmlformats.org/officeDocument/2006/relationships/vmlDrawing" Target="../drawings/vmlDrawing27.vml"/><Relationship Id="rId6" Type="http://schemas.openxmlformats.org/officeDocument/2006/relationships/image" Target="../media/image133.emf"/><Relationship Id="rId11" Type="http://schemas.openxmlformats.org/officeDocument/2006/relationships/image" Target="../media/image135.emf"/><Relationship Id="rId5" Type="http://schemas.openxmlformats.org/officeDocument/2006/relationships/oleObject" Target="../embeddings/oleObject83.bin"/><Relationship Id="rId10" Type="http://schemas.openxmlformats.org/officeDocument/2006/relationships/image" Target="../media/image131.emf"/><Relationship Id="rId4" Type="http://schemas.openxmlformats.org/officeDocument/2006/relationships/notesSlide" Target="../notesSlides/notesSlide30.xml"/><Relationship Id="rId9" Type="http://schemas.openxmlformats.org/officeDocument/2006/relationships/oleObject" Target="../embeddings/oleObject85.bin"/></Relationships>
</file>

<file path=ppt/slides/_rels/slide31.xml.rels><?xml version="1.0" encoding="UTF-8" standalone="yes"?>
<Relationships xmlns="http://schemas.openxmlformats.org/package/2006/relationships"><Relationship Id="rId8" Type="http://schemas.openxmlformats.org/officeDocument/2006/relationships/image" Target="../media/image138.emf"/><Relationship Id="rId3" Type="http://schemas.openxmlformats.org/officeDocument/2006/relationships/slideLayout" Target="../slideLayouts/slideLayout13.xml"/><Relationship Id="rId7" Type="http://schemas.openxmlformats.org/officeDocument/2006/relationships/image" Target="../media/image137.emf"/><Relationship Id="rId2" Type="http://schemas.openxmlformats.org/officeDocument/2006/relationships/tags" Target="../tags/tag28.xml"/><Relationship Id="rId1" Type="http://schemas.openxmlformats.org/officeDocument/2006/relationships/vmlDrawing" Target="../drawings/vmlDrawing28.vml"/><Relationship Id="rId6" Type="http://schemas.openxmlformats.org/officeDocument/2006/relationships/image" Target="../media/image136.emf"/><Relationship Id="rId5" Type="http://schemas.openxmlformats.org/officeDocument/2006/relationships/oleObject" Target="../embeddings/oleObject86.bin"/><Relationship Id="rId4" Type="http://schemas.openxmlformats.org/officeDocument/2006/relationships/notesSlide" Target="../notesSlides/notesSlide31.xml"/><Relationship Id="rId9" Type="http://schemas.openxmlformats.org/officeDocument/2006/relationships/image" Target="../media/image139.emf"/></Relationships>
</file>

<file path=ppt/slides/_rels/slide32.xml.rels><?xml version="1.0" encoding="UTF-8" standalone="yes"?>
<Relationships xmlns="http://schemas.openxmlformats.org/package/2006/relationships"><Relationship Id="rId8" Type="http://schemas.openxmlformats.org/officeDocument/2006/relationships/image" Target="../media/image141.emf"/><Relationship Id="rId3" Type="http://schemas.openxmlformats.org/officeDocument/2006/relationships/slideLayout" Target="../slideLayouts/slideLayout13.xml"/><Relationship Id="rId7" Type="http://schemas.openxmlformats.org/officeDocument/2006/relationships/oleObject" Target="../embeddings/oleObject88.bin"/><Relationship Id="rId2" Type="http://schemas.openxmlformats.org/officeDocument/2006/relationships/tags" Target="../tags/tag29.xml"/><Relationship Id="rId1" Type="http://schemas.openxmlformats.org/officeDocument/2006/relationships/vmlDrawing" Target="../drawings/vmlDrawing29.vml"/><Relationship Id="rId6" Type="http://schemas.openxmlformats.org/officeDocument/2006/relationships/image" Target="../media/image140.emf"/><Relationship Id="rId5" Type="http://schemas.openxmlformats.org/officeDocument/2006/relationships/oleObject" Target="../embeddings/oleObject87.bin"/><Relationship Id="rId10" Type="http://schemas.openxmlformats.org/officeDocument/2006/relationships/image" Target="../media/image143.emf"/><Relationship Id="rId4" Type="http://schemas.openxmlformats.org/officeDocument/2006/relationships/notesSlide" Target="../notesSlides/notesSlide32.xml"/><Relationship Id="rId9" Type="http://schemas.openxmlformats.org/officeDocument/2006/relationships/image" Target="../media/image142.emf"/></Relationships>
</file>

<file path=ppt/slides/_rels/slide33.xml.rels><?xml version="1.0" encoding="UTF-8" standalone="yes"?>
<Relationships xmlns="http://schemas.openxmlformats.org/package/2006/relationships"><Relationship Id="rId8" Type="http://schemas.openxmlformats.org/officeDocument/2006/relationships/image" Target="../media/image145.emf"/><Relationship Id="rId3" Type="http://schemas.openxmlformats.org/officeDocument/2006/relationships/slideLayout" Target="../slideLayouts/slideLayout13.xml"/><Relationship Id="rId7" Type="http://schemas.openxmlformats.org/officeDocument/2006/relationships/oleObject" Target="../embeddings/oleObject90.bin"/><Relationship Id="rId12" Type="http://schemas.openxmlformats.org/officeDocument/2006/relationships/image" Target="../media/image147.emf"/><Relationship Id="rId2" Type="http://schemas.openxmlformats.org/officeDocument/2006/relationships/tags" Target="../tags/tag30.xml"/><Relationship Id="rId1" Type="http://schemas.openxmlformats.org/officeDocument/2006/relationships/vmlDrawing" Target="../drawings/vmlDrawing30.vml"/><Relationship Id="rId6" Type="http://schemas.openxmlformats.org/officeDocument/2006/relationships/image" Target="../media/image144.emf"/><Relationship Id="rId11" Type="http://schemas.openxmlformats.org/officeDocument/2006/relationships/oleObject" Target="../embeddings/oleObject92.bin"/><Relationship Id="rId5" Type="http://schemas.openxmlformats.org/officeDocument/2006/relationships/oleObject" Target="../embeddings/oleObject89.bin"/><Relationship Id="rId10" Type="http://schemas.openxmlformats.org/officeDocument/2006/relationships/image" Target="../media/image146.emf"/><Relationship Id="rId4" Type="http://schemas.openxmlformats.org/officeDocument/2006/relationships/notesSlide" Target="../notesSlides/notesSlide33.xml"/><Relationship Id="rId9" Type="http://schemas.openxmlformats.org/officeDocument/2006/relationships/oleObject" Target="../embeddings/oleObject91.bin"/></Relationships>
</file>

<file path=ppt/slides/_rels/slide34.xml.rels><?xml version="1.0" encoding="UTF-8" standalone="yes"?>
<Relationships xmlns="http://schemas.openxmlformats.org/package/2006/relationships"><Relationship Id="rId8" Type="http://schemas.openxmlformats.org/officeDocument/2006/relationships/image" Target="../media/image149.emf"/><Relationship Id="rId3" Type="http://schemas.openxmlformats.org/officeDocument/2006/relationships/slideLayout" Target="../slideLayouts/slideLayout13.xml"/><Relationship Id="rId7" Type="http://schemas.openxmlformats.org/officeDocument/2006/relationships/oleObject" Target="../embeddings/oleObject94.bin"/><Relationship Id="rId2" Type="http://schemas.openxmlformats.org/officeDocument/2006/relationships/tags" Target="../tags/tag31.xml"/><Relationship Id="rId1" Type="http://schemas.openxmlformats.org/officeDocument/2006/relationships/vmlDrawing" Target="../drawings/vmlDrawing31.vml"/><Relationship Id="rId6" Type="http://schemas.openxmlformats.org/officeDocument/2006/relationships/image" Target="../media/image148.emf"/><Relationship Id="rId5" Type="http://schemas.openxmlformats.org/officeDocument/2006/relationships/oleObject" Target="../embeddings/oleObject93.bin"/><Relationship Id="rId10" Type="http://schemas.openxmlformats.org/officeDocument/2006/relationships/image" Target="../media/image150.emf"/><Relationship Id="rId4" Type="http://schemas.openxmlformats.org/officeDocument/2006/relationships/notesSlide" Target="../notesSlides/notesSlide34.xml"/><Relationship Id="rId9" Type="http://schemas.openxmlformats.org/officeDocument/2006/relationships/oleObject" Target="../embeddings/oleObject95.bin"/></Relationships>
</file>

<file path=ppt/slides/_rels/slide35.xml.rels><?xml version="1.0" encoding="UTF-8" standalone="yes"?>
<Relationships xmlns="http://schemas.openxmlformats.org/package/2006/relationships"><Relationship Id="rId8" Type="http://schemas.openxmlformats.org/officeDocument/2006/relationships/image" Target="../media/image152.emf"/><Relationship Id="rId3" Type="http://schemas.openxmlformats.org/officeDocument/2006/relationships/slideLayout" Target="../slideLayouts/slideLayout13.xml"/><Relationship Id="rId7" Type="http://schemas.openxmlformats.org/officeDocument/2006/relationships/oleObject" Target="../embeddings/oleObject97.bin"/><Relationship Id="rId2" Type="http://schemas.openxmlformats.org/officeDocument/2006/relationships/tags" Target="../tags/tag32.xml"/><Relationship Id="rId1" Type="http://schemas.openxmlformats.org/officeDocument/2006/relationships/vmlDrawing" Target="../drawings/vmlDrawing32.vml"/><Relationship Id="rId6" Type="http://schemas.openxmlformats.org/officeDocument/2006/relationships/image" Target="../media/image151.emf"/><Relationship Id="rId5" Type="http://schemas.openxmlformats.org/officeDocument/2006/relationships/oleObject" Target="../embeddings/oleObject96.bin"/><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8" Type="http://schemas.openxmlformats.org/officeDocument/2006/relationships/image" Target="../media/image154.emf"/><Relationship Id="rId3" Type="http://schemas.openxmlformats.org/officeDocument/2006/relationships/slideLayout" Target="../slideLayouts/slideLayout13.xml"/><Relationship Id="rId7" Type="http://schemas.openxmlformats.org/officeDocument/2006/relationships/oleObject" Target="../embeddings/oleObject99.bin"/><Relationship Id="rId2" Type="http://schemas.openxmlformats.org/officeDocument/2006/relationships/tags" Target="../tags/tag33.xml"/><Relationship Id="rId1" Type="http://schemas.openxmlformats.org/officeDocument/2006/relationships/vmlDrawing" Target="../drawings/vmlDrawing33.vml"/><Relationship Id="rId6" Type="http://schemas.openxmlformats.org/officeDocument/2006/relationships/image" Target="../media/image153.emf"/><Relationship Id="rId5" Type="http://schemas.openxmlformats.org/officeDocument/2006/relationships/oleObject" Target="../embeddings/oleObject98.bin"/><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8" Type="http://schemas.openxmlformats.org/officeDocument/2006/relationships/image" Target="../media/image156.emf"/><Relationship Id="rId3" Type="http://schemas.openxmlformats.org/officeDocument/2006/relationships/slideLayout" Target="../slideLayouts/slideLayout13.xml"/><Relationship Id="rId7" Type="http://schemas.openxmlformats.org/officeDocument/2006/relationships/oleObject" Target="../embeddings/oleObject101.bin"/><Relationship Id="rId12" Type="http://schemas.openxmlformats.org/officeDocument/2006/relationships/image" Target="../media/image158.emf"/><Relationship Id="rId2" Type="http://schemas.openxmlformats.org/officeDocument/2006/relationships/tags" Target="../tags/tag34.xml"/><Relationship Id="rId1" Type="http://schemas.openxmlformats.org/officeDocument/2006/relationships/vmlDrawing" Target="../drawings/vmlDrawing34.vml"/><Relationship Id="rId6" Type="http://schemas.openxmlformats.org/officeDocument/2006/relationships/image" Target="../media/image155.emf"/><Relationship Id="rId11" Type="http://schemas.openxmlformats.org/officeDocument/2006/relationships/oleObject" Target="../embeddings/oleObject103.bin"/><Relationship Id="rId5" Type="http://schemas.openxmlformats.org/officeDocument/2006/relationships/oleObject" Target="../embeddings/oleObject100.bin"/><Relationship Id="rId10" Type="http://schemas.openxmlformats.org/officeDocument/2006/relationships/image" Target="../media/image157.emf"/><Relationship Id="rId4" Type="http://schemas.openxmlformats.org/officeDocument/2006/relationships/notesSlide" Target="../notesSlides/notesSlide37.xml"/><Relationship Id="rId9" Type="http://schemas.openxmlformats.org/officeDocument/2006/relationships/oleObject" Target="../embeddings/oleObject102.bin"/></Relationships>
</file>

<file path=ppt/slides/_rels/slide38.xml.rels><?xml version="1.0" encoding="UTF-8" standalone="yes"?>
<Relationships xmlns="http://schemas.openxmlformats.org/package/2006/relationships"><Relationship Id="rId8" Type="http://schemas.openxmlformats.org/officeDocument/2006/relationships/image" Target="../media/image160.emf"/><Relationship Id="rId3" Type="http://schemas.openxmlformats.org/officeDocument/2006/relationships/slideLayout" Target="../slideLayouts/slideLayout13.xml"/><Relationship Id="rId7" Type="http://schemas.openxmlformats.org/officeDocument/2006/relationships/oleObject" Target="../embeddings/oleObject105.bin"/><Relationship Id="rId2" Type="http://schemas.openxmlformats.org/officeDocument/2006/relationships/tags" Target="../tags/tag35.xml"/><Relationship Id="rId1" Type="http://schemas.openxmlformats.org/officeDocument/2006/relationships/vmlDrawing" Target="../drawings/vmlDrawing35.vml"/><Relationship Id="rId6" Type="http://schemas.openxmlformats.org/officeDocument/2006/relationships/image" Target="../media/image159.emf"/><Relationship Id="rId5" Type="http://schemas.openxmlformats.org/officeDocument/2006/relationships/oleObject" Target="../embeddings/oleObject104.bin"/><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8" Type="http://schemas.openxmlformats.org/officeDocument/2006/relationships/image" Target="../media/image162.emf"/><Relationship Id="rId3" Type="http://schemas.openxmlformats.org/officeDocument/2006/relationships/slideLayout" Target="../slideLayouts/slideLayout13.xml"/><Relationship Id="rId7" Type="http://schemas.openxmlformats.org/officeDocument/2006/relationships/oleObject" Target="../embeddings/oleObject107.bin"/><Relationship Id="rId12" Type="http://schemas.openxmlformats.org/officeDocument/2006/relationships/image" Target="../media/image158.emf"/><Relationship Id="rId2" Type="http://schemas.openxmlformats.org/officeDocument/2006/relationships/tags" Target="../tags/tag36.xml"/><Relationship Id="rId1" Type="http://schemas.openxmlformats.org/officeDocument/2006/relationships/vmlDrawing" Target="../drawings/vmlDrawing36.vml"/><Relationship Id="rId6" Type="http://schemas.openxmlformats.org/officeDocument/2006/relationships/image" Target="../media/image161.emf"/><Relationship Id="rId11" Type="http://schemas.openxmlformats.org/officeDocument/2006/relationships/oleObject" Target="../embeddings/oleObject109.bin"/><Relationship Id="rId5" Type="http://schemas.openxmlformats.org/officeDocument/2006/relationships/oleObject" Target="../embeddings/oleObject106.bin"/><Relationship Id="rId10" Type="http://schemas.openxmlformats.org/officeDocument/2006/relationships/image" Target="../media/image163.emf"/><Relationship Id="rId4" Type="http://schemas.openxmlformats.org/officeDocument/2006/relationships/notesSlide" Target="../notesSlides/notesSlide39.xml"/><Relationship Id="rId9" Type="http://schemas.openxmlformats.org/officeDocument/2006/relationships/oleObject" Target="../embeddings/oleObject108.bin"/></Relationships>
</file>

<file path=ppt/slides/_rels/slide40.xml.rels><?xml version="1.0" encoding="UTF-8" standalone="yes"?>
<Relationships xmlns="http://schemas.openxmlformats.org/package/2006/relationships"><Relationship Id="rId8" Type="http://schemas.openxmlformats.org/officeDocument/2006/relationships/image" Target="../media/image165.emf"/><Relationship Id="rId3" Type="http://schemas.openxmlformats.org/officeDocument/2006/relationships/slideLayout" Target="../slideLayouts/slideLayout13.xml"/><Relationship Id="rId7" Type="http://schemas.openxmlformats.org/officeDocument/2006/relationships/oleObject" Target="../embeddings/oleObject111.bin"/><Relationship Id="rId2" Type="http://schemas.openxmlformats.org/officeDocument/2006/relationships/tags" Target="../tags/tag37.xml"/><Relationship Id="rId1" Type="http://schemas.openxmlformats.org/officeDocument/2006/relationships/vmlDrawing" Target="../drawings/vmlDrawing37.vml"/><Relationship Id="rId6" Type="http://schemas.openxmlformats.org/officeDocument/2006/relationships/image" Target="../media/image164.emf"/><Relationship Id="rId5" Type="http://schemas.openxmlformats.org/officeDocument/2006/relationships/oleObject" Target="../embeddings/oleObject110.bin"/><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8" Type="http://schemas.openxmlformats.org/officeDocument/2006/relationships/image" Target="../media/image167.emf"/><Relationship Id="rId3" Type="http://schemas.openxmlformats.org/officeDocument/2006/relationships/slideLayout" Target="../slideLayouts/slideLayout13.xml"/><Relationship Id="rId7" Type="http://schemas.openxmlformats.org/officeDocument/2006/relationships/oleObject" Target="../embeddings/oleObject113.bin"/><Relationship Id="rId2" Type="http://schemas.openxmlformats.org/officeDocument/2006/relationships/tags" Target="../tags/tag38.xml"/><Relationship Id="rId1" Type="http://schemas.openxmlformats.org/officeDocument/2006/relationships/vmlDrawing" Target="../drawings/vmlDrawing38.vml"/><Relationship Id="rId6" Type="http://schemas.openxmlformats.org/officeDocument/2006/relationships/image" Target="../media/image166.emf"/><Relationship Id="rId11" Type="http://schemas.openxmlformats.org/officeDocument/2006/relationships/image" Target="../media/image169.emf"/><Relationship Id="rId5" Type="http://schemas.openxmlformats.org/officeDocument/2006/relationships/oleObject" Target="../embeddings/oleObject112.bin"/><Relationship Id="rId10" Type="http://schemas.openxmlformats.org/officeDocument/2006/relationships/image" Target="../media/image168.emf"/><Relationship Id="rId4" Type="http://schemas.openxmlformats.org/officeDocument/2006/relationships/notesSlide" Target="../notesSlides/notesSlide41.xml"/><Relationship Id="rId9" Type="http://schemas.openxmlformats.org/officeDocument/2006/relationships/oleObject" Target="../embeddings/oleObject114.bin"/></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71.emf"/><Relationship Id="rId2" Type="http://schemas.openxmlformats.org/officeDocument/2006/relationships/tags" Target="../tags/tag39.xml"/><Relationship Id="rId1" Type="http://schemas.openxmlformats.org/officeDocument/2006/relationships/vmlDrawing" Target="../drawings/vmlDrawing39.vml"/><Relationship Id="rId6" Type="http://schemas.openxmlformats.org/officeDocument/2006/relationships/image" Target="../media/image170.emf"/><Relationship Id="rId5" Type="http://schemas.openxmlformats.org/officeDocument/2006/relationships/oleObject" Target="../embeddings/oleObject115.bin"/><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8" Type="http://schemas.openxmlformats.org/officeDocument/2006/relationships/image" Target="../media/image173.emf"/><Relationship Id="rId3" Type="http://schemas.openxmlformats.org/officeDocument/2006/relationships/slideLayout" Target="../slideLayouts/slideLayout13.xml"/><Relationship Id="rId7" Type="http://schemas.openxmlformats.org/officeDocument/2006/relationships/oleObject" Target="../embeddings/oleObject117.bin"/><Relationship Id="rId12" Type="http://schemas.openxmlformats.org/officeDocument/2006/relationships/image" Target="../media/image175.emf"/><Relationship Id="rId2" Type="http://schemas.openxmlformats.org/officeDocument/2006/relationships/tags" Target="../tags/tag40.xml"/><Relationship Id="rId1" Type="http://schemas.openxmlformats.org/officeDocument/2006/relationships/vmlDrawing" Target="../drawings/vmlDrawing40.vml"/><Relationship Id="rId6" Type="http://schemas.openxmlformats.org/officeDocument/2006/relationships/image" Target="../media/image172.emf"/><Relationship Id="rId11" Type="http://schemas.openxmlformats.org/officeDocument/2006/relationships/oleObject" Target="../embeddings/oleObject119.bin"/><Relationship Id="rId5" Type="http://schemas.openxmlformats.org/officeDocument/2006/relationships/oleObject" Target="../embeddings/oleObject116.bin"/><Relationship Id="rId10" Type="http://schemas.openxmlformats.org/officeDocument/2006/relationships/image" Target="../media/image174.emf"/><Relationship Id="rId4" Type="http://schemas.openxmlformats.org/officeDocument/2006/relationships/notesSlide" Target="../notesSlides/notesSlide43.xml"/><Relationship Id="rId9" Type="http://schemas.openxmlformats.org/officeDocument/2006/relationships/oleObject" Target="../embeddings/oleObject118.bin"/></Relationships>
</file>

<file path=ppt/slides/_rels/slide44.xml.rels><?xml version="1.0" encoding="UTF-8" standalone="yes"?>
<Relationships xmlns="http://schemas.openxmlformats.org/package/2006/relationships"><Relationship Id="rId8" Type="http://schemas.openxmlformats.org/officeDocument/2006/relationships/image" Target="../media/image177.emf"/><Relationship Id="rId13" Type="http://schemas.openxmlformats.org/officeDocument/2006/relationships/image" Target="../media/image180.emf"/><Relationship Id="rId3" Type="http://schemas.openxmlformats.org/officeDocument/2006/relationships/slideLayout" Target="../slideLayouts/slideLayout13.xml"/><Relationship Id="rId7" Type="http://schemas.openxmlformats.org/officeDocument/2006/relationships/oleObject" Target="../embeddings/oleObject121.bin"/><Relationship Id="rId12" Type="http://schemas.openxmlformats.org/officeDocument/2006/relationships/image" Target="../media/image179.emf"/><Relationship Id="rId2" Type="http://schemas.openxmlformats.org/officeDocument/2006/relationships/tags" Target="../tags/tag41.xml"/><Relationship Id="rId1" Type="http://schemas.openxmlformats.org/officeDocument/2006/relationships/vmlDrawing" Target="../drawings/vmlDrawing41.vml"/><Relationship Id="rId6" Type="http://schemas.openxmlformats.org/officeDocument/2006/relationships/image" Target="../media/image176.emf"/><Relationship Id="rId11" Type="http://schemas.openxmlformats.org/officeDocument/2006/relationships/oleObject" Target="../embeddings/oleObject123.bin"/><Relationship Id="rId5" Type="http://schemas.openxmlformats.org/officeDocument/2006/relationships/oleObject" Target="../embeddings/oleObject120.bin"/><Relationship Id="rId10" Type="http://schemas.openxmlformats.org/officeDocument/2006/relationships/image" Target="../media/image178.emf"/><Relationship Id="rId4" Type="http://schemas.openxmlformats.org/officeDocument/2006/relationships/notesSlide" Target="../notesSlides/notesSlide44.xml"/><Relationship Id="rId9" Type="http://schemas.openxmlformats.org/officeDocument/2006/relationships/oleObject" Target="../embeddings/oleObject12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FELRA </a:t>
            </a:r>
            <a:r>
              <a:rPr lang="en-US" dirty="0" smtClean="0"/>
              <a:t>Commercial 2021</a:t>
            </a:r>
            <a:endParaRPr lang="en-US" dirty="0"/>
          </a:p>
        </p:txBody>
      </p:sp>
      <p:sp>
        <p:nvSpPr>
          <p:cNvPr id="7" name="Text Placeholder 6"/>
          <p:cNvSpPr>
            <a:spLocks noGrp="1"/>
          </p:cNvSpPr>
          <p:nvPr>
            <p:ph type="body" sz="quarter" idx="15"/>
          </p:nvPr>
        </p:nvSpPr>
        <p:spPr/>
        <p:txBody>
          <a:bodyPr/>
          <a:lstStyle/>
          <a:p>
            <a:r>
              <a:rPr lang="en-US" smtClean="0"/>
              <a:t>STRATEGIC PLANNING
AND REVIEW CONSULTATION</a:t>
            </a:r>
            <a:endParaRPr lang="en-US"/>
          </a:p>
        </p:txBody>
      </p:sp>
    </p:spTree>
    <p:extLst>
      <p:ext uri="{BB962C8B-B14F-4D97-AF65-F5344CB8AC3E}">
        <p14:creationId xmlns:p14="http://schemas.microsoft.com/office/powerpoint/2010/main" val="79419515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Plan Cost Net PMPM</a:t>
            </a:r>
            <a:endParaRPr lang="en-US" dirty="0"/>
          </a:p>
        </p:txBody>
      </p:sp>
      <p:sp>
        <p:nvSpPr>
          <p:cNvPr id="3" name="Rectangle 14"/>
          <p:cNvSpPr>
            <a:spLocks noChangeArrowheads="1"/>
          </p:cNvSpPr>
          <p:nvPr/>
        </p:nvSpPr>
        <p:spPr bwMode="auto">
          <a:xfrm>
            <a:off x="0" y="5265738"/>
            <a:ext cx="12188825" cy="105092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chemeClr val="bg1"/>
              </a:solidFill>
              <a:latin typeface="Arial" panose="020B0604020202020204" pitchFamily="34" charset="0"/>
            </a:endParaRPr>
          </a:p>
        </p:txBody>
      </p:sp>
      <p:grpSp>
        <p:nvGrpSpPr>
          <p:cNvPr id="4" name="Group 9"/>
          <p:cNvGrpSpPr>
            <a:grpSpLocks/>
          </p:cNvGrpSpPr>
          <p:nvPr/>
        </p:nvGrpSpPr>
        <p:grpSpPr bwMode="auto">
          <a:xfrm>
            <a:off x="6670675" y="4957763"/>
            <a:ext cx="3232150" cy="307975"/>
            <a:chOff x="5440904" y="5109247"/>
            <a:chExt cx="3232248" cy="307777"/>
          </a:xfrm>
        </p:grpSpPr>
        <p:sp>
          <p:nvSpPr>
            <p:cNvPr id="5" name="TextBox 32"/>
            <p:cNvSpPr txBox="1">
              <a:spLocks noChangeArrowheads="1"/>
            </p:cNvSpPr>
            <p:nvPr/>
          </p:nvSpPr>
          <p:spPr bwMode="auto">
            <a:xfrm>
              <a:off x="5472655" y="5109247"/>
              <a:ext cx="9906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nSpc>
                  <a:spcPct val="100000"/>
                </a:lnSpc>
                <a:spcBef>
                  <a:spcPct val="0"/>
                </a:spcBef>
                <a:spcAft>
                  <a:spcPct val="0"/>
                </a:spcAft>
                <a:buClrTx/>
                <a:buSzTx/>
                <a:buFontTx/>
                <a:buNone/>
              </a:pPr>
              <a:r>
                <a:rPr lang="en-US" altLang="en-US" sz="1400">
                  <a:latin typeface="Arial" panose="020B0604020202020204" pitchFamily="34" charset="0"/>
                </a:rPr>
                <a:t>Utilization</a:t>
              </a:r>
            </a:p>
          </p:txBody>
        </p:sp>
        <p:sp>
          <p:nvSpPr>
            <p:cNvPr id="6" name="Rectangle 14"/>
            <p:cNvSpPr>
              <a:spLocks noChangeArrowheads="1"/>
            </p:cNvSpPr>
            <p:nvPr/>
          </p:nvSpPr>
          <p:spPr bwMode="auto">
            <a:xfrm>
              <a:off x="6495880" y="5230504"/>
              <a:ext cx="91440" cy="82296"/>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sp>
          <p:nvSpPr>
            <p:cNvPr id="7" name="Rectangle 15"/>
            <p:cNvSpPr>
              <a:spLocks noChangeArrowheads="1"/>
            </p:cNvSpPr>
            <p:nvPr/>
          </p:nvSpPr>
          <p:spPr bwMode="auto">
            <a:xfrm>
              <a:off x="5440904" y="5230504"/>
              <a:ext cx="91440" cy="82296"/>
            </a:xfrm>
            <a:prstGeom prst="rect">
              <a:avLst/>
            </a:prstGeom>
            <a:solidFill>
              <a:srgbClr val="009BD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sp>
          <p:nvSpPr>
            <p:cNvPr id="8" name="Rectangle 16"/>
            <p:cNvSpPr>
              <a:spLocks noChangeArrowheads="1"/>
            </p:cNvSpPr>
            <p:nvPr/>
          </p:nvSpPr>
          <p:spPr bwMode="auto">
            <a:xfrm>
              <a:off x="7486480" y="5230504"/>
              <a:ext cx="91440" cy="82296"/>
            </a:xfrm>
            <a:prstGeom prst="rect">
              <a:avLst/>
            </a:prstGeom>
            <a:solidFill>
              <a:srgbClr val="F86C06"/>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sp>
          <p:nvSpPr>
            <p:cNvPr id="9" name="TextBox 36"/>
            <p:cNvSpPr txBox="1">
              <a:spLocks noChangeArrowheads="1"/>
            </p:cNvSpPr>
            <p:nvPr/>
          </p:nvSpPr>
          <p:spPr bwMode="auto">
            <a:xfrm>
              <a:off x="6533137" y="5109247"/>
              <a:ext cx="9906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nSpc>
                  <a:spcPct val="100000"/>
                </a:lnSpc>
                <a:spcBef>
                  <a:spcPct val="0"/>
                </a:spcBef>
                <a:spcAft>
                  <a:spcPct val="0"/>
                </a:spcAft>
                <a:buClrTx/>
                <a:buSzTx/>
                <a:buFontTx/>
                <a:buNone/>
              </a:pPr>
              <a:r>
                <a:rPr lang="en-US" altLang="en-US" sz="1400">
                  <a:latin typeface="Arial" panose="020B0604020202020204" pitchFamily="34" charset="0"/>
                </a:rPr>
                <a:t>Unit Cost</a:t>
              </a:r>
            </a:p>
          </p:txBody>
        </p:sp>
        <p:sp>
          <p:nvSpPr>
            <p:cNvPr id="10" name="TextBox 37"/>
            <p:cNvSpPr txBox="1">
              <a:spLocks noChangeArrowheads="1"/>
            </p:cNvSpPr>
            <p:nvPr/>
          </p:nvSpPr>
          <p:spPr bwMode="auto">
            <a:xfrm>
              <a:off x="7530117" y="5109247"/>
              <a:ext cx="11430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nSpc>
                  <a:spcPct val="100000"/>
                </a:lnSpc>
                <a:spcBef>
                  <a:spcPct val="0"/>
                </a:spcBef>
                <a:spcAft>
                  <a:spcPct val="0"/>
                </a:spcAft>
                <a:buClrTx/>
                <a:buSzTx/>
                <a:buFontTx/>
                <a:buNone/>
              </a:pPr>
              <a:r>
                <a:rPr lang="en-US" altLang="en-US" sz="1400">
                  <a:latin typeface="Arial" panose="020B0604020202020204" pitchFamily="34" charset="0"/>
                </a:rPr>
                <a:t>Cost Share</a:t>
              </a:r>
            </a:p>
          </p:txBody>
        </p:sp>
      </p:grpSp>
      <p:grpSp>
        <p:nvGrpSpPr>
          <p:cNvPr id="11" name="Group 15"/>
          <p:cNvGrpSpPr>
            <a:grpSpLocks/>
          </p:cNvGrpSpPr>
          <p:nvPr/>
        </p:nvGrpSpPr>
        <p:grpSpPr bwMode="auto">
          <a:xfrm>
            <a:off x="1547813" y="1633538"/>
            <a:ext cx="9096375" cy="2143125"/>
            <a:chOff x="1547813" y="1633719"/>
            <a:chExt cx="9096375" cy="2143274"/>
          </a:xfrm>
        </p:grpSpPr>
        <p:cxnSp>
          <p:nvCxnSpPr>
            <p:cNvPr id="12" name="Straight Connector 11"/>
            <p:cNvCxnSpPr/>
            <p:nvPr/>
          </p:nvCxnSpPr>
          <p:spPr bwMode="auto">
            <a:xfrm>
              <a:off x="1547813" y="2675191"/>
              <a:ext cx="9096375" cy="127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1547813" y="3764292"/>
              <a:ext cx="9096375" cy="127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auto">
            <a:xfrm>
              <a:off x="1547813" y="1633719"/>
              <a:ext cx="9096375" cy="127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15" name="706:Table1"/>
          <p:cNvGraphicFramePr>
            <a:graphicFrameLocks noChangeAspect="1"/>
          </p:cNvGraphicFramePr>
          <p:nvPr>
            <p:extLst>
              <p:ext uri="{D42A27DB-BD31-4B8C-83A1-F6EECF244321}">
                <p14:modId xmlns:p14="http://schemas.microsoft.com/office/powerpoint/2010/main" val="504050519"/>
              </p:ext>
            </p:extLst>
          </p:nvPr>
        </p:nvGraphicFramePr>
        <p:xfrm>
          <a:off x="1295400" y="1016000"/>
          <a:ext cx="9073732" cy="3476752"/>
        </p:xfrm>
        <a:graphic>
          <a:graphicData uri="http://schemas.openxmlformats.org/presentationml/2006/ole">
            <mc:AlternateContent xmlns:mc="http://schemas.openxmlformats.org/markup-compatibility/2006">
              <mc:Choice xmlns:v="urn:schemas-microsoft-com:vml" Requires="v">
                <p:oleObj spid="_x0000_s3082" name="Worksheet" r:id="rId5" imgW="10788676" imgH="4133919" progId="Excel.Sheet.12">
                  <p:embed/>
                </p:oleObj>
              </mc:Choice>
              <mc:Fallback>
                <p:oleObj name="Worksheet" r:id="rId5" imgW="10788676" imgH="4133919" progId="Excel.Sheet.12">
                  <p:embed/>
                  <p:pic>
                    <p:nvPicPr>
                      <p:cNvPr id="0" name=""/>
                      <p:cNvPicPr/>
                      <p:nvPr/>
                    </p:nvPicPr>
                    <p:blipFill>
                      <a:blip r:embed="rId6"/>
                      <a:stretch>
                        <a:fillRect/>
                      </a:stretch>
                    </p:blipFill>
                    <p:spPr>
                      <a:xfrm>
                        <a:off x="1295400" y="1016000"/>
                        <a:ext cx="9073732" cy="3476752"/>
                      </a:xfrm>
                      <a:prstGeom prst="rect">
                        <a:avLst/>
                      </a:prstGeom>
                    </p:spPr>
                  </p:pic>
                </p:oleObj>
              </mc:Fallback>
            </mc:AlternateContent>
          </a:graphicData>
        </a:graphic>
      </p:graphicFrame>
      <p:graphicFrame>
        <p:nvGraphicFramePr>
          <p:cNvPr id="16" name="706:Table2"/>
          <p:cNvGraphicFramePr>
            <a:graphicFrameLocks noChangeAspect="1"/>
          </p:cNvGraphicFramePr>
          <p:nvPr>
            <p:extLst>
              <p:ext uri="{D42A27DB-BD31-4B8C-83A1-F6EECF244321}">
                <p14:modId xmlns:p14="http://schemas.microsoft.com/office/powerpoint/2010/main" val="2829278589"/>
              </p:ext>
            </p:extLst>
          </p:nvPr>
        </p:nvGraphicFramePr>
        <p:xfrm>
          <a:off x="1701801" y="5537200"/>
          <a:ext cx="8631953" cy="424282"/>
        </p:xfrm>
        <a:graphic>
          <a:graphicData uri="http://schemas.openxmlformats.org/presentationml/2006/ole">
            <mc:AlternateContent xmlns:mc="http://schemas.openxmlformats.org/markup-compatibility/2006">
              <mc:Choice xmlns:v="urn:schemas-microsoft-com:vml" Requires="v">
                <p:oleObj spid="_x0000_s3083" name="Worksheet" r:id="rId7" imgW="7493104" imgH="368254" progId="Excel.Sheet.12">
                  <p:embed/>
                </p:oleObj>
              </mc:Choice>
              <mc:Fallback>
                <p:oleObj name="Worksheet" r:id="rId7" imgW="7493104" imgH="368254" progId="Excel.Sheet.12">
                  <p:embed/>
                  <p:pic>
                    <p:nvPicPr>
                      <p:cNvPr id="0" name=""/>
                      <p:cNvPicPr/>
                      <p:nvPr/>
                    </p:nvPicPr>
                    <p:blipFill>
                      <a:blip r:embed="rId8"/>
                      <a:stretch>
                        <a:fillRect/>
                      </a:stretch>
                    </p:blipFill>
                    <p:spPr>
                      <a:xfrm>
                        <a:off x="1701801" y="5537200"/>
                        <a:ext cx="8631953" cy="424282"/>
                      </a:xfrm>
                      <a:prstGeom prst="rect">
                        <a:avLst/>
                      </a:prstGeom>
                    </p:spPr>
                  </p:pic>
                </p:oleObj>
              </mc:Fallback>
            </mc:AlternateContent>
          </a:graphicData>
        </a:graphic>
      </p:graphicFrame>
      <p:pic>
        <p:nvPicPr>
          <p:cNvPr id="17" name="706:Chart1"/>
          <p:cNvPicPr>
            <a:picLocks noChangeAspect="1"/>
          </p:cNvPicPr>
          <p:nvPr/>
        </p:nvPicPr>
        <p:blipFill>
          <a:blip r:embed="rId9"/>
          <a:stretch>
            <a:fillRect/>
          </a:stretch>
        </p:blipFill>
        <p:spPr>
          <a:xfrm>
            <a:off x="6121400" y="1676399"/>
            <a:ext cx="4676623" cy="3390900"/>
          </a:xfrm>
          <a:prstGeom prst="rect">
            <a:avLst/>
          </a:prstGeom>
        </p:spPr>
      </p:pic>
    </p:spTree>
    <p:custDataLst>
      <p:tags r:id="rId2"/>
    </p:custDataLst>
    <p:extLst>
      <p:ext uri="{BB962C8B-B14F-4D97-AF65-F5344CB8AC3E}">
        <p14:creationId xmlns:p14="http://schemas.microsoft.com/office/powerpoint/2010/main" val="166070664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Trend Dashboard – How Your Plan Compares</a:t>
            </a:r>
            <a:endParaRPr lang="en-US" sz="3000" dirty="0"/>
          </a:p>
        </p:txBody>
      </p:sp>
      <p:sp>
        <p:nvSpPr>
          <p:cNvPr id="3" name="Rectangle 4"/>
          <p:cNvSpPr>
            <a:spLocks noChangeArrowheads="1"/>
          </p:cNvSpPr>
          <p:nvPr/>
        </p:nvSpPr>
        <p:spPr bwMode="auto">
          <a:xfrm>
            <a:off x="6257925" y="3994150"/>
            <a:ext cx="5943600" cy="2181225"/>
          </a:xfrm>
          <a:prstGeom prst="rect">
            <a:avLst/>
          </a:prstGeom>
          <a:solidFill>
            <a:schemeClr val="accent2"/>
          </a:solidFill>
          <a:ln>
            <a:noFill/>
          </a:ln>
          <a:extLst>
            <a:ext uri="{91240B29-F687-4F45-9708-019B960494DF}">
              <a14:hiddenLine xmlns:a14="http://schemas.microsoft.com/office/drawing/2010/main" w="50800">
                <a:solidFill>
                  <a:srgbClr val="000000"/>
                </a:solidFill>
                <a:round/>
                <a:headEnd/>
                <a:tailEnd/>
              </a14:hiddenLine>
            </a:ext>
          </a:extLst>
        </p:spPr>
        <p:txBody>
          <a:bodyPr bIns="0" anchor="ctr"/>
          <a:lstStyle>
            <a:lvl1pPr marL="511175">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r">
              <a:lnSpc>
                <a:spcPct val="80000"/>
              </a:lnSpc>
              <a:spcBef>
                <a:spcPct val="0"/>
              </a:spcBef>
              <a:spcAft>
                <a:spcPct val="0"/>
              </a:spcAft>
              <a:buClrTx/>
              <a:buSzTx/>
              <a:buFontTx/>
              <a:buNone/>
            </a:pPr>
            <a:endParaRPr lang="en-US" altLang="en-US" sz="3600">
              <a:solidFill>
                <a:schemeClr val="bg1"/>
              </a:solidFill>
              <a:latin typeface="Franklin Gothic Demi Cond" panose="020B0706030402020204" pitchFamily="34" charset="0"/>
            </a:endParaRPr>
          </a:p>
          <a:p>
            <a:pPr algn="r">
              <a:lnSpc>
                <a:spcPct val="80000"/>
              </a:lnSpc>
              <a:spcBef>
                <a:spcPct val="0"/>
              </a:spcBef>
              <a:spcAft>
                <a:spcPct val="0"/>
              </a:spcAft>
              <a:buClrTx/>
              <a:buSzTx/>
              <a:buFontTx/>
              <a:buNone/>
            </a:pPr>
            <a:endParaRPr lang="en-US" altLang="en-US" sz="3600">
              <a:solidFill>
                <a:schemeClr val="bg1"/>
              </a:solidFill>
              <a:latin typeface="Franklin Gothic Demi Cond" panose="020B0706030402020204" pitchFamily="34" charset="0"/>
            </a:endParaRPr>
          </a:p>
        </p:txBody>
      </p:sp>
      <p:sp>
        <p:nvSpPr>
          <p:cNvPr id="4" name="TextBox 3"/>
          <p:cNvSpPr txBox="1"/>
          <p:nvPr/>
        </p:nvSpPr>
        <p:spPr>
          <a:xfrm>
            <a:off x="6402388" y="4057650"/>
            <a:ext cx="5789612" cy="503238"/>
          </a:xfrm>
          <a:prstGeom prst="rect">
            <a:avLst/>
          </a:prstGeom>
          <a:noFill/>
        </p:spPr>
        <p:txBody>
          <a:bodyPr>
            <a:spAutoFit/>
          </a:bodyPr>
          <a:lstStyle/>
          <a:p>
            <a:pPr algn="ctr">
              <a:defRPr/>
            </a:pPr>
            <a:r>
              <a:rPr lang="en-US" sz="2667" dirty="0">
                <a:solidFill>
                  <a:schemeClr val="bg1"/>
                </a:solidFill>
                <a:latin typeface="Franklin Gothic Demi Cond" panose="020B0706030402020204" pitchFamily="34" charset="0"/>
                <a:ea typeface="Franklin Gothic Medium Cond" charset="0"/>
                <a:cs typeface="Franklin Gothic Medium Cond" charset="0"/>
              </a:rPr>
              <a:t>COVID-19 Vaccine Impact</a:t>
            </a:r>
          </a:p>
        </p:txBody>
      </p:sp>
      <p:cxnSp>
        <p:nvCxnSpPr>
          <p:cNvPr id="5" name="Straight Connector 4"/>
          <p:cNvCxnSpPr/>
          <p:nvPr/>
        </p:nvCxnSpPr>
        <p:spPr>
          <a:xfrm>
            <a:off x="6432550" y="4556125"/>
            <a:ext cx="5611813"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FA56EE14-447D-D24B-A0C9-254291673974}"/>
              </a:ext>
            </a:extLst>
          </p:cNvPr>
          <p:cNvGrpSpPr/>
          <p:nvPr/>
        </p:nvGrpSpPr>
        <p:grpSpPr>
          <a:xfrm>
            <a:off x="8991600" y="4874061"/>
            <a:ext cx="457200" cy="457200"/>
            <a:chOff x="2809876" y="1744267"/>
            <a:chExt cx="717947" cy="717947"/>
          </a:xfrm>
          <a:solidFill>
            <a:srgbClr val="C6EDFF"/>
          </a:solidFill>
        </p:grpSpPr>
        <p:sp>
          <p:nvSpPr>
            <p:cNvPr id="7" name="Freeform 62">
              <a:extLst>
                <a:ext uri="{FF2B5EF4-FFF2-40B4-BE49-F238E27FC236}">
                  <a16:creationId xmlns:a16="http://schemas.microsoft.com/office/drawing/2014/main" id="{EA3997CD-A73C-524F-87EE-522CE51B525A}"/>
                </a:ext>
              </a:extLst>
            </p:cNvPr>
            <p:cNvSpPr>
              <a:spLocks/>
            </p:cNvSpPr>
            <p:nvPr/>
          </p:nvSpPr>
          <p:spPr bwMode="auto">
            <a:xfrm>
              <a:off x="2967038" y="2088357"/>
              <a:ext cx="296466" cy="292894"/>
            </a:xfrm>
            <a:custGeom>
              <a:avLst/>
              <a:gdLst>
                <a:gd name="T0" fmla="*/ 63 w 81"/>
                <a:gd name="T1" fmla="*/ 59 h 80"/>
                <a:gd name="T2" fmla="*/ 69 w 81"/>
                <a:gd name="T3" fmla="*/ 53 h 80"/>
                <a:gd name="T4" fmla="*/ 69 w 81"/>
                <a:gd name="T5" fmla="*/ 51 h 80"/>
                <a:gd name="T6" fmla="*/ 69 w 81"/>
                <a:gd name="T7" fmla="*/ 49 h 80"/>
                <a:gd name="T8" fmla="*/ 20 w 81"/>
                <a:gd name="T9" fmla="*/ 1 h 80"/>
                <a:gd name="T10" fmla="*/ 17 w 81"/>
                <a:gd name="T11" fmla="*/ 1 h 80"/>
                <a:gd name="T12" fmla="*/ 17 w 81"/>
                <a:gd name="T13" fmla="*/ 5 h 80"/>
                <a:gd name="T14" fmla="*/ 63 w 81"/>
                <a:gd name="T15" fmla="*/ 51 h 80"/>
                <a:gd name="T16" fmla="*/ 51 w 81"/>
                <a:gd name="T17" fmla="*/ 63 h 80"/>
                <a:gd name="T18" fmla="*/ 5 w 81"/>
                <a:gd name="T19" fmla="*/ 16 h 80"/>
                <a:gd name="T20" fmla="*/ 1 w 81"/>
                <a:gd name="T21" fmla="*/ 16 h 80"/>
                <a:gd name="T22" fmla="*/ 1 w 81"/>
                <a:gd name="T23" fmla="*/ 20 h 80"/>
                <a:gd name="T24" fmla="*/ 49 w 81"/>
                <a:gd name="T25" fmla="*/ 68 h 80"/>
                <a:gd name="T26" fmla="*/ 51 w 81"/>
                <a:gd name="T27" fmla="*/ 69 h 80"/>
                <a:gd name="T28" fmla="*/ 53 w 81"/>
                <a:gd name="T29" fmla="*/ 68 h 80"/>
                <a:gd name="T30" fmla="*/ 59 w 81"/>
                <a:gd name="T31" fmla="*/ 62 h 80"/>
                <a:gd name="T32" fmla="*/ 76 w 81"/>
                <a:gd name="T33" fmla="*/ 79 h 80"/>
                <a:gd name="T34" fmla="*/ 78 w 81"/>
                <a:gd name="T35" fmla="*/ 80 h 80"/>
                <a:gd name="T36" fmla="*/ 80 w 81"/>
                <a:gd name="T37" fmla="*/ 79 h 80"/>
                <a:gd name="T38" fmla="*/ 80 w 81"/>
                <a:gd name="T39" fmla="*/ 76 h 80"/>
                <a:gd name="T40" fmla="*/ 63 w 81"/>
                <a:gd name="T41" fmla="*/ 5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80">
                  <a:moveTo>
                    <a:pt x="63" y="59"/>
                  </a:moveTo>
                  <a:cubicBezTo>
                    <a:pt x="69" y="53"/>
                    <a:pt x="69" y="53"/>
                    <a:pt x="69" y="53"/>
                  </a:cubicBezTo>
                  <a:cubicBezTo>
                    <a:pt x="69" y="52"/>
                    <a:pt x="69" y="52"/>
                    <a:pt x="69" y="51"/>
                  </a:cubicBezTo>
                  <a:cubicBezTo>
                    <a:pt x="69" y="50"/>
                    <a:pt x="69" y="49"/>
                    <a:pt x="69" y="49"/>
                  </a:cubicBezTo>
                  <a:cubicBezTo>
                    <a:pt x="20" y="1"/>
                    <a:pt x="20" y="1"/>
                    <a:pt x="20" y="1"/>
                  </a:cubicBezTo>
                  <a:cubicBezTo>
                    <a:pt x="19" y="0"/>
                    <a:pt x="18" y="0"/>
                    <a:pt x="17" y="1"/>
                  </a:cubicBezTo>
                  <a:cubicBezTo>
                    <a:pt x="15" y="2"/>
                    <a:pt x="15" y="3"/>
                    <a:pt x="17" y="5"/>
                  </a:cubicBezTo>
                  <a:cubicBezTo>
                    <a:pt x="63" y="51"/>
                    <a:pt x="63" y="51"/>
                    <a:pt x="63" y="51"/>
                  </a:cubicBezTo>
                  <a:cubicBezTo>
                    <a:pt x="51" y="63"/>
                    <a:pt x="51" y="63"/>
                    <a:pt x="51" y="63"/>
                  </a:cubicBezTo>
                  <a:cubicBezTo>
                    <a:pt x="5" y="16"/>
                    <a:pt x="5" y="16"/>
                    <a:pt x="5" y="16"/>
                  </a:cubicBezTo>
                  <a:cubicBezTo>
                    <a:pt x="4" y="15"/>
                    <a:pt x="2" y="15"/>
                    <a:pt x="1" y="16"/>
                  </a:cubicBezTo>
                  <a:cubicBezTo>
                    <a:pt x="0" y="17"/>
                    <a:pt x="0" y="19"/>
                    <a:pt x="1" y="20"/>
                  </a:cubicBezTo>
                  <a:cubicBezTo>
                    <a:pt x="49" y="68"/>
                    <a:pt x="49" y="68"/>
                    <a:pt x="49" y="68"/>
                  </a:cubicBezTo>
                  <a:cubicBezTo>
                    <a:pt x="50" y="69"/>
                    <a:pt x="50" y="69"/>
                    <a:pt x="51" y="69"/>
                  </a:cubicBezTo>
                  <a:cubicBezTo>
                    <a:pt x="52" y="69"/>
                    <a:pt x="53" y="69"/>
                    <a:pt x="53" y="68"/>
                  </a:cubicBezTo>
                  <a:cubicBezTo>
                    <a:pt x="59" y="62"/>
                    <a:pt x="59" y="62"/>
                    <a:pt x="59" y="62"/>
                  </a:cubicBezTo>
                  <a:cubicBezTo>
                    <a:pt x="76" y="79"/>
                    <a:pt x="76" y="79"/>
                    <a:pt x="76" y="79"/>
                  </a:cubicBezTo>
                  <a:cubicBezTo>
                    <a:pt x="76" y="80"/>
                    <a:pt x="77" y="80"/>
                    <a:pt x="78" y="80"/>
                  </a:cubicBezTo>
                  <a:cubicBezTo>
                    <a:pt x="79" y="80"/>
                    <a:pt x="79" y="80"/>
                    <a:pt x="80" y="79"/>
                  </a:cubicBezTo>
                  <a:cubicBezTo>
                    <a:pt x="81" y="78"/>
                    <a:pt x="81" y="77"/>
                    <a:pt x="80" y="76"/>
                  </a:cubicBezTo>
                  <a:lnTo>
                    <a:pt x="63"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8" name="Freeform 63">
              <a:extLst>
                <a:ext uri="{FF2B5EF4-FFF2-40B4-BE49-F238E27FC236}">
                  <a16:creationId xmlns:a16="http://schemas.microsoft.com/office/drawing/2014/main" id="{FA8A0D11-AD32-E141-A439-3709688A856F}"/>
                </a:ext>
              </a:extLst>
            </p:cNvPr>
            <p:cNvSpPr>
              <a:spLocks/>
            </p:cNvSpPr>
            <p:nvPr/>
          </p:nvSpPr>
          <p:spPr bwMode="auto">
            <a:xfrm>
              <a:off x="2883694" y="2000250"/>
              <a:ext cx="171450" cy="172641"/>
            </a:xfrm>
            <a:custGeom>
              <a:avLst/>
              <a:gdLst>
                <a:gd name="T0" fmla="*/ 29 w 47"/>
                <a:gd name="T1" fmla="*/ 30 h 47"/>
                <a:gd name="T2" fmla="*/ 29 w 47"/>
                <a:gd name="T3" fmla="*/ 30 h 47"/>
                <a:gd name="T4" fmla="*/ 46 w 47"/>
                <a:gd name="T5" fmla="*/ 14 h 47"/>
                <a:gd name="T6" fmla="*/ 46 w 47"/>
                <a:gd name="T7" fmla="*/ 10 h 47"/>
                <a:gd name="T8" fmla="*/ 42 w 47"/>
                <a:gd name="T9" fmla="*/ 10 h 47"/>
                <a:gd name="T10" fmla="*/ 27 w 47"/>
                <a:gd name="T11" fmla="*/ 24 h 47"/>
                <a:gd name="T12" fmla="*/ 17 w 47"/>
                <a:gd name="T13" fmla="*/ 14 h 47"/>
                <a:gd name="T14" fmla="*/ 16 w 47"/>
                <a:gd name="T15" fmla="*/ 13 h 47"/>
                <a:gd name="T16" fmla="*/ 24 w 47"/>
                <a:gd name="T17" fmla="*/ 5 h 47"/>
                <a:gd name="T18" fmla="*/ 24 w 47"/>
                <a:gd name="T19" fmla="*/ 1 h 47"/>
                <a:gd name="T20" fmla="*/ 21 w 47"/>
                <a:gd name="T21" fmla="*/ 1 h 47"/>
                <a:gd name="T22" fmla="*/ 1 w 47"/>
                <a:gd name="T23" fmla="*/ 21 h 47"/>
                <a:gd name="T24" fmla="*/ 1 w 47"/>
                <a:gd name="T25" fmla="*/ 25 h 47"/>
                <a:gd name="T26" fmla="*/ 3 w 47"/>
                <a:gd name="T27" fmla="*/ 26 h 47"/>
                <a:gd name="T28" fmla="*/ 5 w 47"/>
                <a:gd name="T29" fmla="*/ 25 h 47"/>
                <a:gd name="T30" fmla="*/ 13 w 47"/>
                <a:gd name="T31" fmla="*/ 17 h 47"/>
                <a:gd name="T32" fmla="*/ 13 w 47"/>
                <a:gd name="T33" fmla="*/ 18 h 47"/>
                <a:gd name="T34" fmla="*/ 24 w 47"/>
                <a:gd name="T35" fmla="*/ 28 h 47"/>
                <a:gd name="T36" fmla="*/ 9 w 47"/>
                <a:gd name="T37" fmla="*/ 43 h 47"/>
                <a:gd name="T38" fmla="*/ 9 w 47"/>
                <a:gd name="T39" fmla="*/ 47 h 47"/>
                <a:gd name="T40" fmla="*/ 11 w 47"/>
                <a:gd name="T41" fmla="*/ 47 h 47"/>
                <a:gd name="T42" fmla="*/ 13 w 47"/>
                <a:gd name="T43" fmla="*/ 47 h 47"/>
                <a:gd name="T44" fmla="*/ 29 w 47"/>
                <a:gd name="T45" fmla="*/ 30 h 47"/>
                <a:gd name="T46" fmla="*/ 29 w 47"/>
                <a:gd name="T47" fmla="*/ 3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7">
                  <a:moveTo>
                    <a:pt x="29" y="30"/>
                  </a:moveTo>
                  <a:cubicBezTo>
                    <a:pt x="29" y="30"/>
                    <a:pt x="29" y="30"/>
                    <a:pt x="29" y="30"/>
                  </a:cubicBezTo>
                  <a:cubicBezTo>
                    <a:pt x="46" y="14"/>
                    <a:pt x="46" y="14"/>
                    <a:pt x="46" y="14"/>
                  </a:cubicBezTo>
                  <a:cubicBezTo>
                    <a:pt x="47" y="12"/>
                    <a:pt x="47" y="11"/>
                    <a:pt x="46" y="10"/>
                  </a:cubicBezTo>
                  <a:cubicBezTo>
                    <a:pt x="45" y="9"/>
                    <a:pt x="43" y="9"/>
                    <a:pt x="42" y="10"/>
                  </a:cubicBezTo>
                  <a:cubicBezTo>
                    <a:pt x="27" y="24"/>
                    <a:pt x="27" y="24"/>
                    <a:pt x="27" y="24"/>
                  </a:cubicBezTo>
                  <a:cubicBezTo>
                    <a:pt x="17" y="14"/>
                    <a:pt x="17" y="14"/>
                    <a:pt x="17" y="14"/>
                  </a:cubicBezTo>
                  <a:cubicBezTo>
                    <a:pt x="17" y="14"/>
                    <a:pt x="17" y="13"/>
                    <a:pt x="16" y="13"/>
                  </a:cubicBezTo>
                  <a:cubicBezTo>
                    <a:pt x="24" y="5"/>
                    <a:pt x="24" y="5"/>
                    <a:pt x="24" y="5"/>
                  </a:cubicBezTo>
                  <a:cubicBezTo>
                    <a:pt x="25" y="4"/>
                    <a:pt x="25" y="3"/>
                    <a:pt x="24" y="1"/>
                  </a:cubicBezTo>
                  <a:cubicBezTo>
                    <a:pt x="23" y="0"/>
                    <a:pt x="22" y="0"/>
                    <a:pt x="21" y="1"/>
                  </a:cubicBezTo>
                  <a:cubicBezTo>
                    <a:pt x="1" y="21"/>
                    <a:pt x="1" y="21"/>
                    <a:pt x="1" y="21"/>
                  </a:cubicBezTo>
                  <a:cubicBezTo>
                    <a:pt x="0" y="22"/>
                    <a:pt x="0" y="24"/>
                    <a:pt x="1" y="25"/>
                  </a:cubicBezTo>
                  <a:cubicBezTo>
                    <a:pt x="1" y="26"/>
                    <a:pt x="2" y="26"/>
                    <a:pt x="3" y="26"/>
                  </a:cubicBezTo>
                  <a:cubicBezTo>
                    <a:pt x="3" y="26"/>
                    <a:pt x="4" y="26"/>
                    <a:pt x="5" y="25"/>
                  </a:cubicBezTo>
                  <a:cubicBezTo>
                    <a:pt x="13" y="17"/>
                    <a:pt x="13" y="17"/>
                    <a:pt x="13" y="17"/>
                  </a:cubicBezTo>
                  <a:cubicBezTo>
                    <a:pt x="13" y="17"/>
                    <a:pt x="13" y="17"/>
                    <a:pt x="13" y="18"/>
                  </a:cubicBezTo>
                  <a:cubicBezTo>
                    <a:pt x="24" y="28"/>
                    <a:pt x="24" y="28"/>
                    <a:pt x="24" y="28"/>
                  </a:cubicBezTo>
                  <a:cubicBezTo>
                    <a:pt x="9" y="43"/>
                    <a:pt x="9" y="43"/>
                    <a:pt x="9" y="43"/>
                  </a:cubicBezTo>
                  <a:cubicBezTo>
                    <a:pt x="8" y="44"/>
                    <a:pt x="8" y="45"/>
                    <a:pt x="9" y="47"/>
                  </a:cubicBezTo>
                  <a:cubicBezTo>
                    <a:pt x="10" y="47"/>
                    <a:pt x="10" y="47"/>
                    <a:pt x="11" y="47"/>
                  </a:cubicBezTo>
                  <a:cubicBezTo>
                    <a:pt x="12" y="47"/>
                    <a:pt x="12" y="47"/>
                    <a:pt x="13" y="47"/>
                  </a:cubicBezTo>
                  <a:cubicBezTo>
                    <a:pt x="29" y="30"/>
                    <a:pt x="29" y="30"/>
                    <a:pt x="29" y="30"/>
                  </a:cubicBezTo>
                  <a:cubicBezTo>
                    <a:pt x="29" y="30"/>
                    <a:pt x="29" y="30"/>
                    <a:pt x="2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9" name="Freeform 64">
              <a:extLst>
                <a:ext uri="{FF2B5EF4-FFF2-40B4-BE49-F238E27FC236}">
                  <a16:creationId xmlns:a16="http://schemas.microsoft.com/office/drawing/2014/main" id="{4724BA4B-B950-8D4F-9775-709BFBE1C61C}"/>
                </a:ext>
              </a:extLst>
            </p:cNvPr>
            <p:cNvSpPr>
              <a:spLocks/>
            </p:cNvSpPr>
            <p:nvPr/>
          </p:nvSpPr>
          <p:spPr bwMode="auto">
            <a:xfrm>
              <a:off x="3194448" y="1964531"/>
              <a:ext cx="164306" cy="215504"/>
            </a:xfrm>
            <a:custGeom>
              <a:avLst/>
              <a:gdLst>
                <a:gd name="T0" fmla="*/ 37 w 45"/>
                <a:gd name="T1" fmla="*/ 6 h 59"/>
                <a:gd name="T2" fmla="*/ 35 w 45"/>
                <a:gd name="T3" fmla="*/ 6 h 59"/>
                <a:gd name="T4" fmla="*/ 34 w 45"/>
                <a:gd name="T5" fmla="*/ 5 h 59"/>
                <a:gd name="T6" fmla="*/ 34 w 45"/>
                <a:gd name="T7" fmla="*/ 2 h 59"/>
                <a:gd name="T8" fmla="*/ 31 w 45"/>
                <a:gd name="T9" fmla="*/ 0 h 59"/>
                <a:gd name="T10" fmla="*/ 28 w 45"/>
                <a:gd name="T11" fmla="*/ 2 h 59"/>
                <a:gd name="T12" fmla="*/ 28 w 45"/>
                <a:gd name="T13" fmla="*/ 5 h 59"/>
                <a:gd name="T14" fmla="*/ 35 w 45"/>
                <a:gd name="T15" fmla="*/ 11 h 59"/>
                <a:gd name="T16" fmla="*/ 37 w 45"/>
                <a:gd name="T17" fmla="*/ 11 h 59"/>
                <a:gd name="T18" fmla="*/ 39 w 45"/>
                <a:gd name="T19" fmla="*/ 13 h 59"/>
                <a:gd name="T20" fmla="*/ 39 w 45"/>
                <a:gd name="T21" fmla="*/ 52 h 59"/>
                <a:gd name="T22" fmla="*/ 37 w 45"/>
                <a:gd name="T23" fmla="*/ 54 h 59"/>
                <a:gd name="T24" fmla="*/ 8 w 45"/>
                <a:gd name="T25" fmla="*/ 54 h 59"/>
                <a:gd name="T26" fmla="*/ 6 w 45"/>
                <a:gd name="T27" fmla="*/ 52 h 59"/>
                <a:gd name="T28" fmla="*/ 6 w 45"/>
                <a:gd name="T29" fmla="*/ 13 h 59"/>
                <a:gd name="T30" fmla="*/ 8 w 45"/>
                <a:gd name="T31" fmla="*/ 11 h 59"/>
                <a:gd name="T32" fmla="*/ 10 w 45"/>
                <a:gd name="T33" fmla="*/ 11 h 59"/>
                <a:gd name="T34" fmla="*/ 17 w 45"/>
                <a:gd name="T35" fmla="*/ 5 h 59"/>
                <a:gd name="T36" fmla="*/ 17 w 45"/>
                <a:gd name="T37" fmla="*/ 2 h 59"/>
                <a:gd name="T38" fmla="*/ 14 w 45"/>
                <a:gd name="T39" fmla="*/ 0 h 59"/>
                <a:gd name="T40" fmla="*/ 11 w 45"/>
                <a:gd name="T41" fmla="*/ 2 h 59"/>
                <a:gd name="T42" fmla="*/ 11 w 45"/>
                <a:gd name="T43" fmla="*/ 5 h 59"/>
                <a:gd name="T44" fmla="*/ 10 w 45"/>
                <a:gd name="T45" fmla="*/ 6 h 59"/>
                <a:gd name="T46" fmla="*/ 8 w 45"/>
                <a:gd name="T47" fmla="*/ 6 h 59"/>
                <a:gd name="T48" fmla="*/ 0 w 45"/>
                <a:gd name="T49" fmla="*/ 13 h 59"/>
                <a:gd name="T50" fmla="*/ 0 w 45"/>
                <a:gd name="T51" fmla="*/ 52 h 59"/>
                <a:gd name="T52" fmla="*/ 8 w 45"/>
                <a:gd name="T53" fmla="*/ 59 h 59"/>
                <a:gd name="T54" fmla="*/ 37 w 45"/>
                <a:gd name="T55" fmla="*/ 59 h 59"/>
                <a:gd name="T56" fmla="*/ 45 w 45"/>
                <a:gd name="T57" fmla="*/ 52 h 59"/>
                <a:gd name="T58" fmla="*/ 45 w 45"/>
                <a:gd name="T59" fmla="*/ 13 h 59"/>
                <a:gd name="T60" fmla="*/ 37 w 45"/>
                <a:gd name="T61"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59">
                  <a:moveTo>
                    <a:pt x="37" y="6"/>
                  </a:moveTo>
                  <a:cubicBezTo>
                    <a:pt x="35" y="6"/>
                    <a:pt x="35" y="6"/>
                    <a:pt x="35" y="6"/>
                  </a:cubicBezTo>
                  <a:cubicBezTo>
                    <a:pt x="34" y="6"/>
                    <a:pt x="34" y="5"/>
                    <a:pt x="34" y="5"/>
                  </a:cubicBezTo>
                  <a:cubicBezTo>
                    <a:pt x="34" y="2"/>
                    <a:pt x="34" y="2"/>
                    <a:pt x="34" y="2"/>
                  </a:cubicBezTo>
                  <a:cubicBezTo>
                    <a:pt x="34" y="1"/>
                    <a:pt x="33" y="0"/>
                    <a:pt x="31" y="0"/>
                  </a:cubicBezTo>
                  <a:cubicBezTo>
                    <a:pt x="30" y="0"/>
                    <a:pt x="28" y="1"/>
                    <a:pt x="28" y="2"/>
                  </a:cubicBezTo>
                  <a:cubicBezTo>
                    <a:pt x="28" y="5"/>
                    <a:pt x="28" y="5"/>
                    <a:pt x="28" y="5"/>
                  </a:cubicBezTo>
                  <a:cubicBezTo>
                    <a:pt x="28" y="8"/>
                    <a:pt x="31" y="11"/>
                    <a:pt x="35" y="11"/>
                  </a:cubicBezTo>
                  <a:cubicBezTo>
                    <a:pt x="37" y="11"/>
                    <a:pt x="37" y="11"/>
                    <a:pt x="37" y="11"/>
                  </a:cubicBezTo>
                  <a:cubicBezTo>
                    <a:pt x="38" y="11"/>
                    <a:pt x="39" y="12"/>
                    <a:pt x="39" y="13"/>
                  </a:cubicBezTo>
                  <a:cubicBezTo>
                    <a:pt x="39" y="52"/>
                    <a:pt x="39" y="52"/>
                    <a:pt x="39" y="52"/>
                  </a:cubicBezTo>
                  <a:cubicBezTo>
                    <a:pt x="39" y="53"/>
                    <a:pt x="38" y="54"/>
                    <a:pt x="37" y="54"/>
                  </a:cubicBezTo>
                  <a:cubicBezTo>
                    <a:pt x="8" y="54"/>
                    <a:pt x="8" y="54"/>
                    <a:pt x="8" y="54"/>
                  </a:cubicBezTo>
                  <a:cubicBezTo>
                    <a:pt x="7" y="54"/>
                    <a:pt x="6" y="53"/>
                    <a:pt x="6" y="52"/>
                  </a:cubicBezTo>
                  <a:cubicBezTo>
                    <a:pt x="6" y="13"/>
                    <a:pt x="6" y="13"/>
                    <a:pt x="6" y="13"/>
                  </a:cubicBezTo>
                  <a:cubicBezTo>
                    <a:pt x="6" y="12"/>
                    <a:pt x="7" y="11"/>
                    <a:pt x="8" y="11"/>
                  </a:cubicBezTo>
                  <a:cubicBezTo>
                    <a:pt x="10" y="11"/>
                    <a:pt x="10" y="11"/>
                    <a:pt x="10" y="11"/>
                  </a:cubicBezTo>
                  <a:cubicBezTo>
                    <a:pt x="14" y="11"/>
                    <a:pt x="17" y="8"/>
                    <a:pt x="17" y="5"/>
                  </a:cubicBezTo>
                  <a:cubicBezTo>
                    <a:pt x="17" y="2"/>
                    <a:pt x="17" y="2"/>
                    <a:pt x="17" y="2"/>
                  </a:cubicBezTo>
                  <a:cubicBezTo>
                    <a:pt x="17" y="1"/>
                    <a:pt x="15" y="0"/>
                    <a:pt x="14" y="0"/>
                  </a:cubicBezTo>
                  <a:cubicBezTo>
                    <a:pt x="13" y="0"/>
                    <a:pt x="11" y="1"/>
                    <a:pt x="11" y="2"/>
                  </a:cubicBezTo>
                  <a:cubicBezTo>
                    <a:pt x="11" y="5"/>
                    <a:pt x="11" y="5"/>
                    <a:pt x="11" y="5"/>
                  </a:cubicBezTo>
                  <a:cubicBezTo>
                    <a:pt x="11" y="5"/>
                    <a:pt x="11" y="6"/>
                    <a:pt x="10" y="6"/>
                  </a:cubicBezTo>
                  <a:cubicBezTo>
                    <a:pt x="8" y="6"/>
                    <a:pt x="8" y="6"/>
                    <a:pt x="8" y="6"/>
                  </a:cubicBezTo>
                  <a:cubicBezTo>
                    <a:pt x="4" y="6"/>
                    <a:pt x="0" y="9"/>
                    <a:pt x="0" y="13"/>
                  </a:cubicBezTo>
                  <a:cubicBezTo>
                    <a:pt x="0" y="52"/>
                    <a:pt x="0" y="52"/>
                    <a:pt x="0" y="52"/>
                  </a:cubicBezTo>
                  <a:cubicBezTo>
                    <a:pt x="0" y="56"/>
                    <a:pt x="4" y="59"/>
                    <a:pt x="8" y="59"/>
                  </a:cubicBezTo>
                  <a:cubicBezTo>
                    <a:pt x="37" y="59"/>
                    <a:pt x="37" y="59"/>
                    <a:pt x="37" y="59"/>
                  </a:cubicBezTo>
                  <a:cubicBezTo>
                    <a:pt x="41" y="59"/>
                    <a:pt x="45" y="56"/>
                    <a:pt x="45" y="52"/>
                  </a:cubicBezTo>
                  <a:cubicBezTo>
                    <a:pt x="45" y="13"/>
                    <a:pt x="45" y="13"/>
                    <a:pt x="45" y="13"/>
                  </a:cubicBezTo>
                  <a:cubicBezTo>
                    <a:pt x="45" y="9"/>
                    <a:pt x="41" y="6"/>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10" name="Freeform 65">
              <a:extLst>
                <a:ext uri="{FF2B5EF4-FFF2-40B4-BE49-F238E27FC236}">
                  <a16:creationId xmlns:a16="http://schemas.microsoft.com/office/drawing/2014/main" id="{89B9AA63-2335-2649-AB51-FE93D9B6D64F}"/>
                </a:ext>
              </a:extLst>
            </p:cNvPr>
            <p:cNvSpPr>
              <a:spLocks noEditPoints="1"/>
            </p:cNvSpPr>
            <p:nvPr/>
          </p:nvSpPr>
          <p:spPr bwMode="auto">
            <a:xfrm>
              <a:off x="3212306" y="1872854"/>
              <a:ext cx="128588" cy="79772"/>
            </a:xfrm>
            <a:custGeom>
              <a:avLst/>
              <a:gdLst>
                <a:gd name="T0" fmla="*/ 6 w 35"/>
                <a:gd name="T1" fmla="*/ 22 h 22"/>
                <a:gd name="T2" fmla="*/ 29 w 35"/>
                <a:gd name="T3" fmla="*/ 22 h 22"/>
                <a:gd name="T4" fmla="*/ 35 w 35"/>
                <a:gd name="T5" fmla="*/ 16 h 22"/>
                <a:gd name="T6" fmla="*/ 35 w 35"/>
                <a:gd name="T7" fmla="*/ 6 h 22"/>
                <a:gd name="T8" fmla="*/ 29 w 35"/>
                <a:gd name="T9" fmla="*/ 0 h 22"/>
                <a:gd name="T10" fmla="*/ 6 w 35"/>
                <a:gd name="T11" fmla="*/ 0 h 22"/>
                <a:gd name="T12" fmla="*/ 0 w 35"/>
                <a:gd name="T13" fmla="*/ 6 h 22"/>
                <a:gd name="T14" fmla="*/ 0 w 35"/>
                <a:gd name="T15" fmla="*/ 16 h 22"/>
                <a:gd name="T16" fmla="*/ 6 w 35"/>
                <a:gd name="T17" fmla="*/ 22 h 22"/>
                <a:gd name="T18" fmla="*/ 5 w 35"/>
                <a:gd name="T19" fmla="*/ 6 h 22"/>
                <a:gd name="T20" fmla="*/ 6 w 35"/>
                <a:gd name="T21" fmla="*/ 5 h 22"/>
                <a:gd name="T22" fmla="*/ 29 w 35"/>
                <a:gd name="T23" fmla="*/ 5 h 22"/>
                <a:gd name="T24" fmla="*/ 30 w 35"/>
                <a:gd name="T25" fmla="*/ 6 h 22"/>
                <a:gd name="T26" fmla="*/ 30 w 35"/>
                <a:gd name="T27" fmla="*/ 16 h 22"/>
                <a:gd name="T28" fmla="*/ 29 w 35"/>
                <a:gd name="T29" fmla="*/ 16 h 22"/>
                <a:gd name="T30" fmla="*/ 6 w 35"/>
                <a:gd name="T31" fmla="*/ 16 h 22"/>
                <a:gd name="T32" fmla="*/ 5 w 35"/>
                <a:gd name="T33" fmla="*/ 16 h 22"/>
                <a:gd name="T34" fmla="*/ 5 w 35"/>
                <a:gd name="T3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22">
                  <a:moveTo>
                    <a:pt x="6" y="22"/>
                  </a:moveTo>
                  <a:cubicBezTo>
                    <a:pt x="29" y="22"/>
                    <a:pt x="29" y="22"/>
                    <a:pt x="29" y="22"/>
                  </a:cubicBezTo>
                  <a:cubicBezTo>
                    <a:pt x="33" y="22"/>
                    <a:pt x="35" y="19"/>
                    <a:pt x="35" y="16"/>
                  </a:cubicBezTo>
                  <a:cubicBezTo>
                    <a:pt x="35" y="6"/>
                    <a:pt x="35" y="6"/>
                    <a:pt x="35" y="6"/>
                  </a:cubicBezTo>
                  <a:cubicBezTo>
                    <a:pt x="35" y="3"/>
                    <a:pt x="33" y="0"/>
                    <a:pt x="29" y="0"/>
                  </a:cubicBezTo>
                  <a:cubicBezTo>
                    <a:pt x="6" y="0"/>
                    <a:pt x="6" y="0"/>
                    <a:pt x="6" y="0"/>
                  </a:cubicBezTo>
                  <a:cubicBezTo>
                    <a:pt x="2" y="0"/>
                    <a:pt x="0" y="3"/>
                    <a:pt x="0" y="6"/>
                  </a:cubicBezTo>
                  <a:cubicBezTo>
                    <a:pt x="0" y="16"/>
                    <a:pt x="0" y="16"/>
                    <a:pt x="0" y="16"/>
                  </a:cubicBezTo>
                  <a:cubicBezTo>
                    <a:pt x="0" y="19"/>
                    <a:pt x="2" y="22"/>
                    <a:pt x="6" y="22"/>
                  </a:cubicBezTo>
                  <a:close/>
                  <a:moveTo>
                    <a:pt x="5" y="6"/>
                  </a:moveTo>
                  <a:cubicBezTo>
                    <a:pt x="5" y="6"/>
                    <a:pt x="5" y="5"/>
                    <a:pt x="6" y="5"/>
                  </a:cubicBezTo>
                  <a:cubicBezTo>
                    <a:pt x="29" y="5"/>
                    <a:pt x="29" y="5"/>
                    <a:pt x="29" y="5"/>
                  </a:cubicBezTo>
                  <a:cubicBezTo>
                    <a:pt x="30" y="5"/>
                    <a:pt x="30" y="6"/>
                    <a:pt x="30" y="6"/>
                  </a:cubicBezTo>
                  <a:cubicBezTo>
                    <a:pt x="30" y="16"/>
                    <a:pt x="30" y="16"/>
                    <a:pt x="30" y="16"/>
                  </a:cubicBezTo>
                  <a:cubicBezTo>
                    <a:pt x="30" y="16"/>
                    <a:pt x="30" y="16"/>
                    <a:pt x="29" y="16"/>
                  </a:cubicBezTo>
                  <a:cubicBezTo>
                    <a:pt x="6" y="16"/>
                    <a:pt x="6" y="16"/>
                    <a:pt x="6" y="16"/>
                  </a:cubicBezTo>
                  <a:cubicBezTo>
                    <a:pt x="5" y="16"/>
                    <a:pt x="5" y="16"/>
                    <a:pt x="5" y="16"/>
                  </a:cubicBez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11" name="Freeform 66">
              <a:extLst>
                <a:ext uri="{FF2B5EF4-FFF2-40B4-BE49-F238E27FC236}">
                  <a16:creationId xmlns:a16="http://schemas.microsoft.com/office/drawing/2014/main" id="{01F106AB-4925-2F41-B311-9794DACD907B}"/>
                </a:ext>
              </a:extLst>
            </p:cNvPr>
            <p:cNvSpPr>
              <a:spLocks noEditPoints="1"/>
            </p:cNvSpPr>
            <p:nvPr/>
          </p:nvSpPr>
          <p:spPr bwMode="auto">
            <a:xfrm>
              <a:off x="2809876" y="1744267"/>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sp>
        <p:nvSpPr>
          <p:cNvPr id="12" name="675: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13" name="675:Table1"/>
          <p:cNvGraphicFramePr>
            <a:graphicFrameLocks noChangeAspect="1"/>
          </p:cNvGraphicFramePr>
          <p:nvPr>
            <p:extLst>
              <p:ext uri="{D42A27DB-BD31-4B8C-83A1-F6EECF244321}">
                <p14:modId xmlns:p14="http://schemas.microsoft.com/office/powerpoint/2010/main" val="1551425664"/>
              </p:ext>
            </p:extLst>
          </p:nvPr>
        </p:nvGraphicFramePr>
        <p:xfrm>
          <a:off x="381001" y="3886200"/>
          <a:ext cx="5324421" cy="2121408"/>
        </p:xfrm>
        <a:graphic>
          <a:graphicData uri="http://schemas.openxmlformats.org/presentationml/2006/ole">
            <mc:AlternateContent xmlns:mc="http://schemas.openxmlformats.org/markup-compatibility/2006">
              <mc:Choice xmlns:v="urn:schemas-microsoft-com:vml" Requires="v">
                <p:oleObj spid="_x0000_s1038" name="Worksheet" r:id="rId5" imgW="6470469" imgH="2578192" progId="Excel.Sheet.12">
                  <p:embed/>
                </p:oleObj>
              </mc:Choice>
              <mc:Fallback>
                <p:oleObj name="Worksheet" r:id="rId5" imgW="6470469" imgH="2578192" progId="Excel.Sheet.12">
                  <p:embed/>
                  <p:pic>
                    <p:nvPicPr>
                      <p:cNvPr id="0" name=""/>
                      <p:cNvPicPr/>
                      <p:nvPr/>
                    </p:nvPicPr>
                    <p:blipFill>
                      <a:blip r:embed="rId6"/>
                      <a:stretch>
                        <a:fillRect/>
                      </a:stretch>
                    </p:blipFill>
                    <p:spPr>
                      <a:xfrm>
                        <a:off x="381001" y="3886200"/>
                        <a:ext cx="5324421" cy="2121408"/>
                      </a:xfrm>
                      <a:prstGeom prst="rect">
                        <a:avLst/>
                      </a:prstGeom>
                    </p:spPr>
                  </p:pic>
                </p:oleObj>
              </mc:Fallback>
            </mc:AlternateContent>
          </a:graphicData>
        </a:graphic>
      </p:graphicFrame>
      <p:graphicFrame>
        <p:nvGraphicFramePr>
          <p:cNvPr id="14" name="675:Table2"/>
          <p:cNvGraphicFramePr>
            <a:graphicFrameLocks noChangeAspect="1"/>
          </p:cNvGraphicFramePr>
          <p:nvPr>
            <p:extLst>
              <p:ext uri="{D42A27DB-BD31-4B8C-83A1-F6EECF244321}">
                <p14:modId xmlns:p14="http://schemas.microsoft.com/office/powerpoint/2010/main" val="1453517061"/>
              </p:ext>
            </p:extLst>
          </p:nvPr>
        </p:nvGraphicFramePr>
        <p:xfrm>
          <a:off x="6286500" y="4660900"/>
          <a:ext cx="2588244" cy="1284630"/>
        </p:xfrm>
        <a:graphic>
          <a:graphicData uri="http://schemas.openxmlformats.org/presentationml/2006/ole">
            <mc:AlternateContent xmlns:mc="http://schemas.openxmlformats.org/markup-compatibility/2006">
              <mc:Choice xmlns:v="urn:schemas-microsoft-com:vml" Requires="v">
                <p:oleObj spid="_x0000_s1039" name="Worksheet" r:id="rId7" imgW="2597228" imgH="1288888" progId="Excel.Sheet.12">
                  <p:embed/>
                </p:oleObj>
              </mc:Choice>
              <mc:Fallback>
                <p:oleObj name="Worksheet" r:id="rId7" imgW="2597228" imgH="1288888" progId="Excel.Sheet.12">
                  <p:embed/>
                  <p:pic>
                    <p:nvPicPr>
                      <p:cNvPr id="0" name=""/>
                      <p:cNvPicPr/>
                      <p:nvPr/>
                    </p:nvPicPr>
                    <p:blipFill>
                      <a:blip r:embed="rId8"/>
                      <a:stretch>
                        <a:fillRect/>
                      </a:stretch>
                    </p:blipFill>
                    <p:spPr>
                      <a:xfrm>
                        <a:off x="6286500" y="4660900"/>
                        <a:ext cx="2588244" cy="1284630"/>
                      </a:xfrm>
                      <a:prstGeom prst="rect">
                        <a:avLst/>
                      </a:prstGeom>
                    </p:spPr>
                  </p:pic>
                </p:oleObj>
              </mc:Fallback>
            </mc:AlternateContent>
          </a:graphicData>
        </a:graphic>
      </p:graphicFrame>
      <p:graphicFrame>
        <p:nvGraphicFramePr>
          <p:cNvPr id="15" name="675:Table3"/>
          <p:cNvGraphicFramePr>
            <a:graphicFrameLocks noChangeAspect="1"/>
          </p:cNvGraphicFramePr>
          <p:nvPr>
            <p:extLst>
              <p:ext uri="{D42A27DB-BD31-4B8C-83A1-F6EECF244321}">
                <p14:modId xmlns:p14="http://schemas.microsoft.com/office/powerpoint/2010/main" val="3499717902"/>
              </p:ext>
            </p:extLst>
          </p:nvPr>
        </p:nvGraphicFramePr>
        <p:xfrm>
          <a:off x="9512300" y="4660900"/>
          <a:ext cx="2588244" cy="1284630"/>
        </p:xfrm>
        <a:graphic>
          <a:graphicData uri="http://schemas.openxmlformats.org/presentationml/2006/ole">
            <mc:AlternateContent xmlns:mc="http://schemas.openxmlformats.org/markup-compatibility/2006">
              <mc:Choice xmlns:v="urn:schemas-microsoft-com:vml" Requires="v">
                <p:oleObj spid="_x0000_s1040" name="Worksheet" r:id="rId9" imgW="2597228" imgH="1288888" progId="Excel.Sheet.12">
                  <p:embed/>
                </p:oleObj>
              </mc:Choice>
              <mc:Fallback>
                <p:oleObj name="Worksheet" r:id="rId9" imgW="2597228" imgH="1288888" progId="Excel.Sheet.12">
                  <p:embed/>
                  <p:pic>
                    <p:nvPicPr>
                      <p:cNvPr id="0" name=""/>
                      <p:cNvPicPr/>
                      <p:nvPr/>
                    </p:nvPicPr>
                    <p:blipFill>
                      <a:blip r:embed="rId10"/>
                      <a:stretch>
                        <a:fillRect/>
                      </a:stretch>
                    </p:blipFill>
                    <p:spPr>
                      <a:xfrm>
                        <a:off x="9512300" y="4660900"/>
                        <a:ext cx="2588244" cy="1284630"/>
                      </a:xfrm>
                      <a:prstGeom prst="rect">
                        <a:avLst/>
                      </a:prstGeom>
                    </p:spPr>
                  </p:pic>
                </p:oleObj>
              </mc:Fallback>
            </mc:AlternateContent>
          </a:graphicData>
        </a:graphic>
      </p:graphicFrame>
      <p:pic>
        <p:nvPicPr>
          <p:cNvPr id="16" name="675:Chart1"/>
          <p:cNvPicPr>
            <a:picLocks noChangeAspect="1"/>
          </p:cNvPicPr>
          <p:nvPr/>
        </p:nvPicPr>
        <p:blipFill>
          <a:blip r:embed="rId11"/>
          <a:stretch>
            <a:fillRect/>
          </a:stretch>
        </p:blipFill>
        <p:spPr>
          <a:xfrm>
            <a:off x="381000" y="660400"/>
            <a:ext cx="4466438" cy="3238500"/>
          </a:xfrm>
          <a:prstGeom prst="rect">
            <a:avLst/>
          </a:prstGeom>
        </p:spPr>
      </p:pic>
      <p:pic>
        <p:nvPicPr>
          <p:cNvPr id="17" name="675:Chart2"/>
          <p:cNvPicPr>
            <a:picLocks noChangeAspect="1"/>
          </p:cNvPicPr>
          <p:nvPr/>
        </p:nvPicPr>
        <p:blipFill>
          <a:blip r:embed="rId12"/>
          <a:stretch>
            <a:fillRect/>
          </a:stretch>
        </p:blipFill>
        <p:spPr>
          <a:xfrm>
            <a:off x="6311900" y="660400"/>
            <a:ext cx="4466437" cy="3238500"/>
          </a:xfrm>
          <a:prstGeom prst="rect">
            <a:avLst/>
          </a:prstGeom>
        </p:spPr>
      </p:pic>
    </p:spTree>
    <p:custDataLst>
      <p:tags r:id="rId2"/>
    </p:custDataLst>
    <p:extLst>
      <p:ext uri="{BB962C8B-B14F-4D97-AF65-F5344CB8AC3E}">
        <p14:creationId xmlns:p14="http://schemas.microsoft.com/office/powerpoint/2010/main" val="15979014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Line Performance Metrics</a:t>
            </a:r>
            <a:endParaRPr lang="en-US" dirty="0"/>
          </a:p>
        </p:txBody>
      </p:sp>
      <p:sp>
        <p:nvSpPr>
          <p:cNvPr id="3" name="Rectangle 6"/>
          <p:cNvSpPr>
            <a:spLocks noChangeArrowheads="1"/>
          </p:cNvSpPr>
          <p:nvPr/>
        </p:nvSpPr>
        <p:spPr bwMode="auto">
          <a:xfrm>
            <a:off x="8793163" y="1016000"/>
            <a:ext cx="3398837" cy="4584700"/>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endParaRPr lang="en-US" altLang="en-US">
              <a:solidFill>
                <a:srgbClr val="FFFFFF"/>
              </a:solidFill>
              <a:latin typeface="Franklin Gothic Medium" panose="020B0603020102020204" pitchFamily="34" charset="0"/>
              <a:ea typeface="Franklin Gothic Medium Cond" panose="020B0606030402020204" pitchFamily="34" charset="0"/>
              <a:cs typeface="Franklin Gothic Medium Cond" panose="020B0606030402020204" pitchFamily="34" charset="0"/>
            </a:endParaRPr>
          </a:p>
        </p:txBody>
      </p:sp>
      <p:cxnSp>
        <p:nvCxnSpPr>
          <p:cNvPr id="4" name="Straight Connector 3"/>
          <p:cNvCxnSpPr/>
          <p:nvPr/>
        </p:nvCxnSpPr>
        <p:spPr>
          <a:xfrm flipH="1">
            <a:off x="8786813" y="2524125"/>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8786813" y="4068763"/>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6" name="563:Table1"/>
          <p:cNvGraphicFramePr>
            <a:graphicFrameLocks noChangeAspect="1"/>
          </p:cNvGraphicFramePr>
          <p:nvPr>
            <p:extLst>
              <p:ext uri="{D42A27DB-BD31-4B8C-83A1-F6EECF244321}">
                <p14:modId xmlns:p14="http://schemas.microsoft.com/office/powerpoint/2010/main" val="4194530532"/>
              </p:ext>
            </p:extLst>
          </p:nvPr>
        </p:nvGraphicFramePr>
        <p:xfrm>
          <a:off x="838200" y="1016000"/>
          <a:ext cx="7332504" cy="4985309"/>
        </p:xfrm>
        <a:graphic>
          <a:graphicData uri="http://schemas.openxmlformats.org/presentationml/2006/ole">
            <mc:AlternateContent xmlns:mc="http://schemas.openxmlformats.org/markup-compatibility/2006">
              <mc:Choice xmlns:v="urn:schemas-microsoft-com:vml" Requires="v">
                <p:oleObj spid="_x0000_s26642" name="Worksheet" r:id="rId5" imgW="7042331" imgH="4787715" progId="Excel.Sheet.12">
                  <p:embed/>
                </p:oleObj>
              </mc:Choice>
              <mc:Fallback>
                <p:oleObj name="Worksheet" r:id="rId5" imgW="7042331" imgH="4787715" progId="Excel.Sheet.12">
                  <p:embed/>
                  <p:pic>
                    <p:nvPicPr>
                      <p:cNvPr id="0" name=""/>
                      <p:cNvPicPr/>
                      <p:nvPr/>
                    </p:nvPicPr>
                    <p:blipFill>
                      <a:blip r:embed="rId6"/>
                      <a:stretch>
                        <a:fillRect/>
                      </a:stretch>
                    </p:blipFill>
                    <p:spPr>
                      <a:xfrm>
                        <a:off x="838200" y="1016000"/>
                        <a:ext cx="7332504" cy="4985309"/>
                      </a:xfrm>
                      <a:prstGeom prst="rect">
                        <a:avLst/>
                      </a:prstGeom>
                    </p:spPr>
                  </p:pic>
                </p:oleObj>
              </mc:Fallback>
            </mc:AlternateContent>
          </a:graphicData>
        </a:graphic>
      </p:graphicFrame>
      <p:graphicFrame>
        <p:nvGraphicFramePr>
          <p:cNvPr id="7" name="563:Table2"/>
          <p:cNvGraphicFramePr>
            <a:graphicFrameLocks noChangeAspect="1"/>
          </p:cNvGraphicFramePr>
          <p:nvPr>
            <p:extLst>
              <p:ext uri="{D42A27DB-BD31-4B8C-83A1-F6EECF244321}">
                <p14:modId xmlns:p14="http://schemas.microsoft.com/office/powerpoint/2010/main" val="640926299"/>
              </p:ext>
            </p:extLst>
          </p:nvPr>
        </p:nvGraphicFramePr>
        <p:xfrm>
          <a:off x="9182100" y="1066799"/>
          <a:ext cx="2588244" cy="1284630"/>
        </p:xfrm>
        <a:graphic>
          <a:graphicData uri="http://schemas.openxmlformats.org/presentationml/2006/ole">
            <mc:AlternateContent xmlns:mc="http://schemas.openxmlformats.org/markup-compatibility/2006">
              <mc:Choice xmlns:v="urn:schemas-microsoft-com:vml" Requires="v">
                <p:oleObj spid="_x0000_s26643" name="Worksheet" r:id="rId7" imgW="2597228" imgH="1288888" progId="Excel.Sheet.12">
                  <p:embed/>
                </p:oleObj>
              </mc:Choice>
              <mc:Fallback>
                <p:oleObj name="Worksheet" r:id="rId7" imgW="2597228" imgH="1288888" progId="Excel.Sheet.12">
                  <p:embed/>
                  <p:pic>
                    <p:nvPicPr>
                      <p:cNvPr id="0" name=""/>
                      <p:cNvPicPr/>
                      <p:nvPr/>
                    </p:nvPicPr>
                    <p:blipFill>
                      <a:blip r:embed="rId8"/>
                      <a:stretch>
                        <a:fillRect/>
                      </a:stretch>
                    </p:blipFill>
                    <p:spPr>
                      <a:xfrm>
                        <a:off x="9182100" y="1066799"/>
                        <a:ext cx="2588244" cy="1284630"/>
                      </a:xfrm>
                      <a:prstGeom prst="rect">
                        <a:avLst/>
                      </a:prstGeom>
                    </p:spPr>
                  </p:pic>
                </p:oleObj>
              </mc:Fallback>
            </mc:AlternateContent>
          </a:graphicData>
        </a:graphic>
      </p:graphicFrame>
      <p:graphicFrame>
        <p:nvGraphicFramePr>
          <p:cNvPr id="8" name="563:Table3"/>
          <p:cNvGraphicFramePr>
            <a:graphicFrameLocks noChangeAspect="1"/>
          </p:cNvGraphicFramePr>
          <p:nvPr>
            <p:extLst>
              <p:ext uri="{D42A27DB-BD31-4B8C-83A1-F6EECF244321}">
                <p14:modId xmlns:p14="http://schemas.microsoft.com/office/powerpoint/2010/main" val="3708795731"/>
              </p:ext>
            </p:extLst>
          </p:nvPr>
        </p:nvGraphicFramePr>
        <p:xfrm>
          <a:off x="9182100" y="2578099"/>
          <a:ext cx="2588244" cy="1284630"/>
        </p:xfrm>
        <a:graphic>
          <a:graphicData uri="http://schemas.openxmlformats.org/presentationml/2006/ole">
            <mc:AlternateContent xmlns:mc="http://schemas.openxmlformats.org/markup-compatibility/2006">
              <mc:Choice xmlns:v="urn:schemas-microsoft-com:vml" Requires="v">
                <p:oleObj spid="_x0000_s26644" name="Worksheet" r:id="rId9" imgW="2597228" imgH="1288888" progId="Excel.Sheet.12">
                  <p:embed/>
                </p:oleObj>
              </mc:Choice>
              <mc:Fallback>
                <p:oleObj name="Worksheet" r:id="rId9" imgW="2597228" imgH="1288888" progId="Excel.Sheet.12">
                  <p:embed/>
                  <p:pic>
                    <p:nvPicPr>
                      <p:cNvPr id="0" name=""/>
                      <p:cNvPicPr/>
                      <p:nvPr/>
                    </p:nvPicPr>
                    <p:blipFill>
                      <a:blip r:embed="rId10"/>
                      <a:stretch>
                        <a:fillRect/>
                      </a:stretch>
                    </p:blipFill>
                    <p:spPr>
                      <a:xfrm>
                        <a:off x="9182100" y="2578099"/>
                        <a:ext cx="2588244" cy="1284630"/>
                      </a:xfrm>
                      <a:prstGeom prst="rect">
                        <a:avLst/>
                      </a:prstGeom>
                    </p:spPr>
                  </p:pic>
                </p:oleObj>
              </mc:Fallback>
            </mc:AlternateContent>
          </a:graphicData>
        </a:graphic>
      </p:graphicFrame>
      <p:graphicFrame>
        <p:nvGraphicFramePr>
          <p:cNvPr id="9" name="563:Table4"/>
          <p:cNvGraphicFramePr>
            <a:graphicFrameLocks noChangeAspect="1"/>
          </p:cNvGraphicFramePr>
          <p:nvPr>
            <p:extLst>
              <p:ext uri="{D42A27DB-BD31-4B8C-83A1-F6EECF244321}">
                <p14:modId xmlns:p14="http://schemas.microsoft.com/office/powerpoint/2010/main" val="2942394857"/>
              </p:ext>
            </p:extLst>
          </p:nvPr>
        </p:nvGraphicFramePr>
        <p:xfrm>
          <a:off x="9194800" y="4114799"/>
          <a:ext cx="2588244" cy="1284630"/>
        </p:xfrm>
        <a:graphic>
          <a:graphicData uri="http://schemas.openxmlformats.org/presentationml/2006/ole">
            <mc:AlternateContent xmlns:mc="http://schemas.openxmlformats.org/markup-compatibility/2006">
              <mc:Choice xmlns:v="urn:schemas-microsoft-com:vml" Requires="v">
                <p:oleObj spid="_x0000_s26645" name="Worksheet" r:id="rId11" imgW="2597228" imgH="1288888" progId="Excel.Sheet.12">
                  <p:embed/>
                </p:oleObj>
              </mc:Choice>
              <mc:Fallback>
                <p:oleObj name="Worksheet" r:id="rId11" imgW="2597228" imgH="1288888" progId="Excel.Sheet.12">
                  <p:embed/>
                  <p:pic>
                    <p:nvPicPr>
                      <p:cNvPr id="0" name=""/>
                      <p:cNvPicPr/>
                      <p:nvPr/>
                    </p:nvPicPr>
                    <p:blipFill>
                      <a:blip r:embed="rId12"/>
                      <a:stretch>
                        <a:fillRect/>
                      </a:stretch>
                    </p:blipFill>
                    <p:spPr>
                      <a:xfrm>
                        <a:off x="9194800" y="4114799"/>
                        <a:ext cx="2588244" cy="128463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1301815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Savings and Impact</a:t>
            </a:r>
            <a:endParaRPr lang="en-US" dirty="0"/>
          </a:p>
        </p:txBody>
      </p:sp>
      <p:sp>
        <p:nvSpPr>
          <p:cNvPr id="3" name="Rectangle 4"/>
          <p:cNvSpPr>
            <a:spLocks noChangeArrowheads="1"/>
          </p:cNvSpPr>
          <p:nvPr/>
        </p:nvSpPr>
        <p:spPr bwMode="auto">
          <a:xfrm>
            <a:off x="0" y="4419600"/>
            <a:ext cx="12192000" cy="1855788"/>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V="1">
            <a:off x="5800725" y="4419600"/>
            <a:ext cx="0" cy="1855788"/>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4"/>
          <p:cNvSpPr>
            <a:spLocks noChangeArrowheads="1"/>
          </p:cNvSpPr>
          <p:nvPr/>
        </p:nvSpPr>
        <p:spPr bwMode="auto">
          <a:xfrm>
            <a:off x="6053138" y="4429125"/>
            <a:ext cx="3013075"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spcBef>
                <a:spcPct val="0"/>
              </a:spcBef>
              <a:buFont typeface="Arial" panose="020B0604020202020204" pitchFamily="34" charset="0"/>
              <a:buNone/>
            </a:pPr>
            <a:r>
              <a:rPr lang="en-US" altLang="en-US" sz="900">
                <a:solidFill>
                  <a:srgbClr val="FFFFFF"/>
                </a:solidFill>
              </a:rPr>
              <a:t>AUM - Advanced Utilization Management</a:t>
            </a:r>
          </a:p>
          <a:p>
            <a:pPr>
              <a:spcBef>
                <a:spcPct val="0"/>
              </a:spcBef>
              <a:buFont typeface="Arial" panose="020B0604020202020204" pitchFamily="34" charset="0"/>
              <a:buNone/>
            </a:pPr>
            <a:r>
              <a:rPr lang="en-US" altLang="en-US" sz="900">
                <a:solidFill>
                  <a:srgbClr val="FFFFFF"/>
                </a:solidFill>
              </a:rPr>
              <a:t>CDUR - Concurrent Drug Utilization Review (health and safety edits)</a:t>
            </a:r>
          </a:p>
          <a:p>
            <a:pPr>
              <a:spcBef>
                <a:spcPct val="0"/>
              </a:spcBef>
              <a:buFont typeface="Arial" panose="020B0604020202020204" pitchFamily="34" charset="0"/>
              <a:buNone/>
            </a:pPr>
            <a:r>
              <a:rPr lang="en-US" altLang="en-US" sz="900">
                <a:solidFill>
                  <a:srgbClr val="FFFFFF"/>
                </a:solidFill>
              </a:rPr>
              <a:t>RDUR - Retrospective Drug Utilization Review</a:t>
            </a:r>
          </a:p>
          <a:p>
            <a:pPr>
              <a:spcBef>
                <a:spcPct val="0"/>
              </a:spcBef>
              <a:buFont typeface="Arial" panose="020B0604020202020204" pitchFamily="34" charset="0"/>
              <a:buNone/>
            </a:pPr>
            <a:r>
              <a:rPr lang="en-US" altLang="en-US" sz="900">
                <a:solidFill>
                  <a:srgbClr val="FFFFFF"/>
                </a:solidFill>
              </a:rPr>
              <a:t>RationalMED - Clinical Outreach Program that includes messaging to physicians, pharmacists, and members (optional) regarding health and safety issues.</a:t>
            </a:r>
            <a:endParaRPr lang="en-US" altLang="en-US" sz="900" i="1">
              <a:solidFill>
                <a:srgbClr val="FFFFFF"/>
              </a:solidFill>
            </a:endParaRPr>
          </a:p>
        </p:txBody>
      </p:sp>
      <p:sp>
        <p:nvSpPr>
          <p:cNvPr id="6" name="Rectangle 4"/>
          <p:cNvSpPr>
            <a:spLocks noChangeArrowheads="1"/>
          </p:cNvSpPr>
          <p:nvPr/>
        </p:nvSpPr>
        <p:spPr bwMode="auto">
          <a:xfrm>
            <a:off x="9144000" y="4581525"/>
            <a:ext cx="2971800" cy="1693863"/>
          </a:xfrm>
          <a:prstGeom prst="rect">
            <a:avLst/>
          </a:prstGeom>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spcBef>
                <a:spcPts val="0"/>
              </a:spcBef>
              <a:buFont typeface="Arial" panose="020B0604020202020204" pitchFamily="34" charset="0"/>
              <a:buNone/>
              <a:defRPr/>
            </a:pPr>
            <a:r>
              <a:rPr lang="en-US" sz="900" dirty="0" smtClean="0">
                <a:solidFill>
                  <a:srgbClr val="FFFFFF"/>
                </a:solidFill>
              </a:rPr>
              <a:t>Interchange </a:t>
            </a:r>
            <a:r>
              <a:rPr lang="en-US" sz="900" dirty="0">
                <a:solidFill>
                  <a:srgbClr val="FFFFFF"/>
                </a:solidFill>
              </a:rPr>
              <a:t>- Consists of two primary programs</a:t>
            </a:r>
          </a:p>
          <a:p>
            <a:pPr marL="228600" indent="-228600">
              <a:spcBef>
                <a:spcPts val="0"/>
              </a:spcBef>
              <a:buClr>
                <a:srgbClr val="C6EBFF"/>
              </a:buClr>
              <a:buFont typeface="+mj-lt"/>
              <a:buAutoNum type="arabicPeriod"/>
              <a:defRPr/>
            </a:pPr>
            <a:r>
              <a:rPr lang="en-US" sz="800" dirty="0">
                <a:solidFill>
                  <a:srgbClr val="FFFFFF"/>
                </a:solidFill>
              </a:rPr>
              <a:t>The first targets Multi-Source Brand drugs with DAW 1 or 2 alerting patients or prescribers of a Generic equivalent.</a:t>
            </a:r>
          </a:p>
          <a:p>
            <a:pPr marL="228600" indent="-228600">
              <a:spcBef>
                <a:spcPts val="0"/>
              </a:spcBef>
              <a:buClr>
                <a:srgbClr val="C6EBFF"/>
              </a:buClr>
              <a:buFont typeface="+mj-lt"/>
              <a:buAutoNum type="arabicPeriod"/>
              <a:defRPr/>
            </a:pPr>
            <a:r>
              <a:rPr lang="en-US" sz="800" dirty="0">
                <a:solidFill>
                  <a:srgbClr val="FFFFFF"/>
                </a:solidFill>
              </a:rPr>
              <a:t>The second program targets non-preferred Single-Source Brand drugs alerting prescribers of a therapeutically equivalent lower cost Generic alternative or Preferred Brand.</a:t>
            </a:r>
          </a:p>
          <a:p>
            <a:pPr>
              <a:spcBef>
                <a:spcPts val="0"/>
              </a:spcBef>
              <a:buFont typeface="Arial" panose="020B0604020202020204" pitchFamily="34" charset="0"/>
              <a:buNone/>
              <a:defRPr/>
            </a:pPr>
            <a:r>
              <a:rPr lang="en-US" sz="900" dirty="0">
                <a:solidFill>
                  <a:srgbClr val="FFFFFF"/>
                </a:solidFill>
              </a:rPr>
              <a:t>NPF - National Preferred Formulary</a:t>
            </a:r>
          </a:p>
          <a:p>
            <a:pPr>
              <a:spcBef>
                <a:spcPts val="0"/>
              </a:spcBef>
              <a:buFont typeface="Arial" panose="020B0604020202020204" pitchFamily="34" charset="0"/>
              <a:buNone/>
              <a:defRPr/>
            </a:pPr>
            <a:r>
              <a:rPr lang="en-US" sz="900" i="1" dirty="0">
                <a:solidFill>
                  <a:srgbClr val="FFFFFF"/>
                </a:solidFill>
              </a:rPr>
              <a:t>Program fees are not included in these savings numbers</a:t>
            </a:r>
          </a:p>
        </p:txBody>
      </p:sp>
      <p:graphicFrame>
        <p:nvGraphicFramePr>
          <p:cNvPr id="7" name="649:Table1"/>
          <p:cNvGraphicFramePr>
            <a:graphicFrameLocks noChangeAspect="1"/>
          </p:cNvGraphicFramePr>
          <p:nvPr>
            <p:extLst>
              <p:ext uri="{D42A27DB-BD31-4B8C-83A1-F6EECF244321}">
                <p14:modId xmlns:p14="http://schemas.microsoft.com/office/powerpoint/2010/main" val="4193605454"/>
              </p:ext>
            </p:extLst>
          </p:nvPr>
        </p:nvGraphicFramePr>
        <p:xfrm>
          <a:off x="6705600" y="1143000"/>
          <a:ext cx="4884348" cy="2769616"/>
        </p:xfrm>
        <a:graphic>
          <a:graphicData uri="http://schemas.openxmlformats.org/presentationml/2006/ole">
            <mc:AlternateContent xmlns:mc="http://schemas.openxmlformats.org/markup-compatibility/2006">
              <mc:Choice xmlns:v="urn:schemas-microsoft-com:vml" Requires="v">
                <p:oleObj spid="_x0000_s24586" name="Worksheet" r:id="rId5" imgW="4546704" imgH="2578192" progId="Excel.Sheet.12">
                  <p:embed/>
                </p:oleObj>
              </mc:Choice>
              <mc:Fallback>
                <p:oleObj name="Worksheet" r:id="rId5" imgW="4546704" imgH="2578192" progId="Excel.Sheet.12">
                  <p:embed/>
                  <p:pic>
                    <p:nvPicPr>
                      <p:cNvPr id="0" name=""/>
                      <p:cNvPicPr/>
                      <p:nvPr/>
                    </p:nvPicPr>
                    <p:blipFill>
                      <a:blip r:embed="rId6"/>
                      <a:stretch>
                        <a:fillRect/>
                      </a:stretch>
                    </p:blipFill>
                    <p:spPr>
                      <a:xfrm>
                        <a:off x="6705600" y="1143000"/>
                        <a:ext cx="4884348" cy="2769616"/>
                      </a:xfrm>
                      <a:prstGeom prst="rect">
                        <a:avLst/>
                      </a:prstGeom>
                    </p:spPr>
                  </p:pic>
                </p:oleObj>
              </mc:Fallback>
            </mc:AlternateContent>
          </a:graphicData>
        </a:graphic>
      </p:graphicFrame>
      <p:graphicFrame>
        <p:nvGraphicFramePr>
          <p:cNvPr id="8" name="649:Table2"/>
          <p:cNvGraphicFramePr>
            <a:graphicFrameLocks noChangeAspect="1"/>
          </p:cNvGraphicFramePr>
          <p:nvPr>
            <p:extLst>
              <p:ext uri="{D42A27DB-BD31-4B8C-83A1-F6EECF244321}">
                <p14:modId xmlns:p14="http://schemas.microsoft.com/office/powerpoint/2010/main" val="1496478711"/>
              </p:ext>
            </p:extLst>
          </p:nvPr>
        </p:nvGraphicFramePr>
        <p:xfrm>
          <a:off x="342900" y="4737100"/>
          <a:ext cx="5227081" cy="1084275"/>
        </p:xfrm>
        <a:graphic>
          <a:graphicData uri="http://schemas.openxmlformats.org/presentationml/2006/ole">
            <mc:AlternateContent xmlns:mc="http://schemas.openxmlformats.org/markup-compatibility/2006">
              <mc:Choice xmlns:v="urn:schemas-microsoft-com:vml" Requires="v">
                <p:oleObj spid="_x0000_s24587"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342900" y="4737100"/>
                        <a:ext cx="5227081" cy="1084275"/>
                      </a:xfrm>
                      <a:prstGeom prst="rect">
                        <a:avLst/>
                      </a:prstGeom>
                    </p:spPr>
                  </p:pic>
                </p:oleObj>
              </mc:Fallback>
            </mc:AlternateContent>
          </a:graphicData>
        </a:graphic>
      </p:graphicFrame>
      <p:pic>
        <p:nvPicPr>
          <p:cNvPr id="9" name="649:Chart1"/>
          <p:cNvPicPr>
            <a:picLocks noChangeAspect="1"/>
          </p:cNvPicPr>
          <p:nvPr/>
        </p:nvPicPr>
        <p:blipFill>
          <a:blip r:embed="rId9"/>
          <a:stretch>
            <a:fillRect/>
          </a:stretch>
        </p:blipFill>
        <p:spPr>
          <a:xfrm>
            <a:off x="342900" y="635000"/>
            <a:ext cx="5149198" cy="3733800"/>
          </a:xfrm>
          <a:prstGeom prst="rect">
            <a:avLst/>
          </a:prstGeom>
        </p:spPr>
      </p:pic>
    </p:spTree>
    <p:custDataLst>
      <p:tags r:id="rId2"/>
    </p:custDataLst>
    <p:extLst>
      <p:ext uri="{BB962C8B-B14F-4D97-AF65-F5344CB8AC3E}">
        <p14:creationId xmlns:p14="http://schemas.microsoft.com/office/powerpoint/2010/main" val="331801905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COVID-19 Vaccine Impact</a:t>
            </a:r>
            <a:endParaRPr lang="en-US" dirty="0"/>
          </a:p>
        </p:txBody>
      </p:sp>
      <p:sp>
        <p:nvSpPr>
          <p:cNvPr id="3" name="TextBox 2"/>
          <p:cNvSpPr txBox="1"/>
          <p:nvPr/>
        </p:nvSpPr>
        <p:spPr>
          <a:xfrm>
            <a:off x="10366375" y="2935288"/>
            <a:ext cx="1635125" cy="522287"/>
          </a:xfrm>
          <a:prstGeom prst="rect">
            <a:avLst/>
          </a:prstGeom>
          <a:noFill/>
          <a:ln>
            <a:noFill/>
          </a:ln>
        </p:spPr>
        <p:txBody>
          <a:bodyPr wrap="none" bIns="0"/>
          <a:lstStyle/>
          <a:p>
            <a:pPr>
              <a:defRPr/>
            </a:pPr>
            <a:r>
              <a:rPr lang="en-US" sz="1300" dirty="0">
                <a:solidFill>
                  <a:schemeClr val="tx2"/>
                </a:solidFill>
                <a:latin typeface="+mj-lt"/>
              </a:rPr>
              <a:t>Including</a:t>
            </a:r>
            <a:r>
              <a:rPr lang="en-US" sz="1300" dirty="0">
                <a:latin typeface="+mj-lt"/>
              </a:rPr>
              <a:t> | </a:t>
            </a:r>
            <a:r>
              <a:rPr lang="en-US" sz="1300" dirty="0">
                <a:solidFill>
                  <a:srgbClr val="14568D"/>
                </a:solidFill>
                <a:latin typeface="+mj-lt"/>
              </a:rPr>
              <a:t>excluding</a:t>
            </a:r>
          </a:p>
          <a:p>
            <a:pPr>
              <a:defRPr/>
            </a:pPr>
            <a:r>
              <a:rPr lang="en-US" sz="1300" dirty="0">
                <a:latin typeface="+mj-lt"/>
              </a:rPr>
              <a:t>            (trend)</a:t>
            </a:r>
          </a:p>
        </p:txBody>
      </p:sp>
      <p:cxnSp>
        <p:nvCxnSpPr>
          <p:cNvPr id="4" name="Straight Connector 3"/>
          <p:cNvCxnSpPr/>
          <p:nvPr/>
        </p:nvCxnSpPr>
        <p:spPr>
          <a:xfrm>
            <a:off x="6069013" y="4511675"/>
            <a:ext cx="22225" cy="2111375"/>
          </a:xfrm>
          <a:prstGeom prst="line">
            <a:avLst/>
          </a:prstGeom>
          <a:ln w="3810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18"/>
          <p:cNvSpPr>
            <a:spLocks noChangeArrowheads="1"/>
          </p:cNvSpPr>
          <p:nvPr/>
        </p:nvSpPr>
        <p:spPr bwMode="auto">
          <a:xfrm>
            <a:off x="0" y="5070475"/>
            <a:ext cx="12192000" cy="1241425"/>
          </a:xfrm>
          <a:prstGeom prst="rect">
            <a:avLst/>
          </a:prstGeom>
          <a:solidFill>
            <a:schemeClr val="accent2"/>
          </a:solidFill>
          <a:ln>
            <a:noFill/>
          </a:ln>
          <a:extLst>
            <a:ext uri="{91240B29-F687-4F45-9708-019B960494DF}">
              <a14:hiddenLine xmlns:a14="http://schemas.microsoft.com/office/drawing/2010/main" w="50800">
                <a:solidFill>
                  <a:srgbClr val="000000"/>
                </a:solidFill>
                <a:round/>
                <a:headEnd/>
                <a:tailEnd/>
              </a14:hiddenLine>
            </a:ext>
          </a:extLst>
        </p:spPr>
        <p:txBody>
          <a:bodyPr bIns="0" anchor="ctr"/>
          <a:lstStyle>
            <a:lvl1pPr marL="511175">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r">
              <a:lnSpc>
                <a:spcPct val="80000"/>
              </a:lnSpc>
              <a:spcBef>
                <a:spcPct val="0"/>
              </a:spcBef>
              <a:spcAft>
                <a:spcPct val="0"/>
              </a:spcAft>
              <a:buClrTx/>
              <a:buSzTx/>
              <a:buFontTx/>
              <a:buNone/>
            </a:pPr>
            <a:endParaRPr lang="en-US" altLang="en-US" sz="3600">
              <a:solidFill>
                <a:schemeClr val="bg1"/>
              </a:solidFill>
              <a:latin typeface="Franklin Gothic Demi Cond" panose="020B0706030402020204" pitchFamily="34" charset="0"/>
            </a:endParaRPr>
          </a:p>
          <a:p>
            <a:pPr algn="r">
              <a:lnSpc>
                <a:spcPct val="80000"/>
              </a:lnSpc>
              <a:spcBef>
                <a:spcPct val="0"/>
              </a:spcBef>
              <a:spcAft>
                <a:spcPct val="0"/>
              </a:spcAft>
              <a:buClrTx/>
              <a:buSzTx/>
              <a:buFontTx/>
              <a:buNone/>
            </a:pPr>
            <a:endParaRPr lang="en-US" altLang="en-US" sz="3600">
              <a:solidFill>
                <a:schemeClr val="bg1"/>
              </a:solidFill>
              <a:latin typeface="Franklin Gothic Demi Cond" panose="020B0706030402020204" pitchFamily="34" charset="0"/>
            </a:endParaRPr>
          </a:p>
        </p:txBody>
      </p:sp>
      <p:grpSp>
        <p:nvGrpSpPr>
          <p:cNvPr id="6" name="Group 5">
            <a:extLst>
              <a:ext uri="{FF2B5EF4-FFF2-40B4-BE49-F238E27FC236}">
                <a16:creationId xmlns:a16="http://schemas.microsoft.com/office/drawing/2014/main" id="{FA56EE14-447D-D24B-A0C9-254291673974}"/>
              </a:ext>
            </a:extLst>
          </p:cNvPr>
          <p:cNvGrpSpPr/>
          <p:nvPr/>
        </p:nvGrpSpPr>
        <p:grpSpPr>
          <a:xfrm>
            <a:off x="5867400" y="5486400"/>
            <a:ext cx="457200" cy="457200"/>
            <a:chOff x="2809876" y="1744267"/>
            <a:chExt cx="717947" cy="717947"/>
          </a:xfrm>
          <a:solidFill>
            <a:srgbClr val="B9E9FF"/>
          </a:solidFill>
        </p:grpSpPr>
        <p:sp>
          <p:nvSpPr>
            <p:cNvPr id="7" name="Freeform 62">
              <a:extLst>
                <a:ext uri="{FF2B5EF4-FFF2-40B4-BE49-F238E27FC236}">
                  <a16:creationId xmlns:a16="http://schemas.microsoft.com/office/drawing/2014/main" id="{EA3997CD-A73C-524F-87EE-522CE51B525A}"/>
                </a:ext>
              </a:extLst>
            </p:cNvPr>
            <p:cNvSpPr>
              <a:spLocks/>
            </p:cNvSpPr>
            <p:nvPr/>
          </p:nvSpPr>
          <p:spPr bwMode="auto">
            <a:xfrm>
              <a:off x="2967038" y="2088357"/>
              <a:ext cx="296466" cy="292894"/>
            </a:xfrm>
            <a:custGeom>
              <a:avLst/>
              <a:gdLst>
                <a:gd name="T0" fmla="*/ 63 w 81"/>
                <a:gd name="T1" fmla="*/ 59 h 80"/>
                <a:gd name="T2" fmla="*/ 69 w 81"/>
                <a:gd name="T3" fmla="*/ 53 h 80"/>
                <a:gd name="T4" fmla="*/ 69 w 81"/>
                <a:gd name="T5" fmla="*/ 51 h 80"/>
                <a:gd name="T6" fmla="*/ 69 w 81"/>
                <a:gd name="T7" fmla="*/ 49 h 80"/>
                <a:gd name="T8" fmla="*/ 20 w 81"/>
                <a:gd name="T9" fmla="*/ 1 h 80"/>
                <a:gd name="T10" fmla="*/ 17 w 81"/>
                <a:gd name="T11" fmla="*/ 1 h 80"/>
                <a:gd name="T12" fmla="*/ 17 w 81"/>
                <a:gd name="T13" fmla="*/ 5 h 80"/>
                <a:gd name="T14" fmla="*/ 63 w 81"/>
                <a:gd name="T15" fmla="*/ 51 h 80"/>
                <a:gd name="T16" fmla="*/ 51 w 81"/>
                <a:gd name="T17" fmla="*/ 63 h 80"/>
                <a:gd name="T18" fmla="*/ 5 w 81"/>
                <a:gd name="T19" fmla="*/ 16 h 80"/>
                <a:gd name="T20" fmla="*/ 1 w 81"/>
                <a:gd name="T21" fmla="*/ 16 h 80"/>
                <a:gd name="T22" fmla="*/ 1 w 81"/>
                <a:gd name="T23" fmla="*/ 20 h 80"/>
                <a:gd name="T24" fmla="*/ 49 w 81"/>
                <a:gd name="T25" fmla="*/ 68 h 80"/>
                <a:gd name="T26" fmla="*/ 51 w 81"/>
                <a:gd name="T27" fmla="*/ 69 h 80"/>
                <a:gd name="T28" fmla="*/ 53 w 81"/>
                <a:gd name="T29" fmla="*/ 68 h 80"/>
                <a:gd name="T30" fmla="*/ 59 w 81"/>
                <a:gd name="T31" fmla="*/ 62 h 80"/>
                <a:gd name="T32" fmla="*/ 76 w 81"/>
                <a:gd name="T33" fmla="*/ 79 h 80"/>
                <a:gd name="T34" fmla="*/ 78 w 81"/>
                <a:gd name="T35" fmla="*/ 80 h 80"/>
                <a:gd name="T36" fmla="*/ 80 w 81"/>
                <a:gd name="T37" fmla="*/ 79 h 80"/>
                <a:gd name="T38" fmla="*/ 80 w 81"/>
                <a:gd name="T39" fmla="*/ 76 h 80"/>
                <a:gd name="T40" fmla="*/ 63 w 81"/>
                <a:gd name="T41" fmla="*/ 5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80">
                  <a:moveTo>
                    <a:pt x="63" y="59"/>
                  </a:moveTo>
                  <a:cubicBezTo>
                    <a:pt x="69" y="53"/>
                    <a:pt x="69" y="53"/>
                    <a:pt x="69" y="53"/>
                  </a:cubicBezTo>
                  <a:cubicBezTo>
                    <a:pt x="69" y="52"/>
                    <a:pt x="69" y="52"/>
                    <a:pt x="69" y="51"/>
                  </a:cubicBezTo>
                  <a:cubicBezTo>
                    <a:pt x="69" y="50"/>
                    <a:pt x="69" y="49"/>
                    <a:pt x="69" y="49"/>
                  </a:cubicBezTo>
                  <a:cubicBezTo>
                    <a:pt x="20" y="1"/>
                    <a:pt x="20" y="1"/>
                    <a:pt x="20" y="1"/>
                  </a:cubicBezTo>
                  <a:cubicBezTo>
                    <a:pt x="19" y="0"/>
                    <a:pt x="18" y="0"/>
                    <a:pt x="17" y="1"/>
                  </a:cubicBezTo>
                  <a:cubicBezTo>
                    <a:pt x="15" y="2"/>
                    <a:pt x="15" y="3"/>
                    <a:pt x="17" y="5"/>
                  </a:cubicBezTo>
                  <a:cubicBezTo>
                    <a:pt x="63" y="51"/>
                    <a:pt x="63" y="51"/>
                    <a:pt x="63" y="51"/>
                  </a:cubicBezTo>
                  <a:cubicBezTo>
                    <a:pt x="51" y="63"/>
                    <a:pt x="51" y="63"/>
                    <a:pt x="51" y="63"/>
                  </a:cubicBezTo>
                  <a:cubicBezTo>
                    <a:pt x="5" y="16"/>
                    <a:pt x="5" y="16"/>
                    <a:pt x="5" y="16"/>
                  </a:cubicBezTo>
                  <a:cubicBezTo>
                    <a:pt x="4" y="15"/>
                    <a:pt x="2" y="15"/>
                    <a:pt x="1" y="16"/>
                  </a:cubicBezTo>
                  <a:cubicBezTo>
                    <a:pt x="0" y="17"/>
                    <a:pt x="0" y="19"/>
                    <a:pt x="1" y="20"/>
                  </a:cubicBezTo>
                  <a:cubicBezTo>
                    <a:pt x="49" y="68"/>
                    <a:pt x="49" y="68"/>
                    <a:pt x="49" y="68"/>
                  </a:cubicBezTo>
                  <a:cubicBezTo>
                    <a:pt x="50" y="69"/>
                    <a:pt x="50" y="69"/>
                    <a:pt x="51" y="69"/>
                  </a:cubicBezTo>
                  <a:cubicBezTo>
                    <a:pt x="52" y="69"/>
                    <a:pt x="53" y="69"/>
                    <a:pt x="53" y="68"/>
                  </a:cubicBezTo>
                  <a:cubicBezTo>
                    <a:pt x="59" y="62"/>
                    <a:pt x="59" y="62"/>
                    <a:pt x="59" y="62"/>
                  </a:cubicBezTo>
                  <a:cubicBezTo>
                    <a:pt x="76" y="79"/>
                    <a:pt x="76" y="79"/>
                    <a:pt x="76" y="79"/>
                  </a:cubicBezTo>
                  <a:cubicBezTo>
                    <a:pt x="76" y="80"/>
                    <a:pt x="77" y="80"/>
                    <a:pt x="78" y="80"/>
                  </a:cubicBezTo>
                  <a:cubicBezTo>
                    <a:pt x="79" y="80"/>
                    <a:pt x="79" y="80"/>
                    <a:pt x="80" y="79"/>
                  </a:cubicBezTo>
                  <a:cubicBezTo>
                    <a:pt x="81" y="78"/>
                    <a:pt x="81" y="77"/>
                    <a:pt x="80" y="76"/>
                  </a:cubicBezTo>
                  <a:lnTo>
                    <a:pt x="63"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8" name="Freeform 63">
              <a:extLst>
                <a:ext uri="{FF2B5EF4-FFF2-40B4-BE49-F238E27FC236}">
                  <a16:creationId xmlns:a16="http://schemas.microsoft.com/office/drawing/2014/main" id="{FA8A0D11-AD32-E141-A439-3709688A856F}"/>
                </a:ext>
              </a:extLst>
            </p:cNvPr>
            <p:cNvSpPr>
              <a:spLocks/>
            </p:cNvSpPr>
            <p:nvPr/>
          </p:nvSpPr>
          <p:spPr bwMode="auto">
            <a:xfrm>
              <a:off x="2883694" y="2000250"/>
              <a:ext cx="171450" cy="172641"/>
            </a:xfrm>
            <a:custGeom>
              <a:avLst/>
              <a:gdLst>
                <a:gd name="T0" fmla="*/ 29 w 47"/>
                <a:gd name="T1" fmla="*/ 30 h 47"/>
                <a:gd name="T2" fmla="*/ 29 w 47"/>
                <a:gd name="T3" fmla="*/ 30 h 47"/>
                <a:gd name="T4" fmla="*/ 46 w 47"/>
                <a:gd name="T5" fmla="*/ 14 h 47"/>
                <a:gd name="T6" fmla="*/ 46 w 47"/>
                <a:gd name="T7" fmla="*/ 10 h 47"/>
                <a:gd name="T8" fmla="*/ 42 w 47"/>
                <a:gd name="T9" fmla="*/ 10 h 47"/>
                <a:gd name="T10" fmla="*/ 27 w 47"/>
                <a:gd name="T11" fmla="*/ 24 h 47"/>
                <a:gd name="T12" fmla="*/ 17 w 47"/>
                <a:gd name="T13" fmla="*/ 14 h 47"/>
                <a:gd name="T14" fmla="*/ 16 w 47"/>
                <a:gd name="T15" fmla="*/ 13 h 47"/>
                <a:gd name="T16" fmla="*/ 24 w 47"/>
                <a:gd name="T17" fmla="*/ 5 h 47"/>
                <a:gd name="T18" fmla="*/ 24 w 47"/>
                <a:gd name="T19" fmla="*/ 1 h 47"/>
                <a:gd name="T20" fmla="*/ 21 w 47"/>
                <a:gd name="T21" fmla="*/ 1 h 47"/>
                <a:gd name="T22" fmla="*/ 1 w 47"/>
                <a:gd name="T23" fmla="*/ 21 h 47"/>
                <a:gd name="T24" fmla="*/ 1 w 47"/>
                <a:gd name="T25" fmla="*/ 25 h 47"/>
                <a:gd name="T26" fmla="*/ 3 w 47"/>
                <a:gd name="T27" fmla="*/ 26 h 47"/>
                <a:gd name="T28" fmla="*/ 5 w 47"/>
                <a:gd name="T29" fmla="*/ 25 h 47"/>
                <a:gd name="T30" fmla="*/ 13 w 47"/>
                <a:gd name="T31" fmla="*/ 17 h 47"/>
                <a:gd name="T32" fmla="*/ 13 w 47"/>
                <a:gd name="T33" fmla="*/ 18 h 47"/>
                <a:gd name="T34" fmla="*/ 24 w 47"/>
                <a:gd name="T35" fmla="*/ 28 h 47"/>
                <a:gd name="T36" fmla="*/ 9 w 47"/>
                <a:gd name="T37" fmla="*/ 43 h 47"/>
                <a:gd name="T38" fmla="*/ 9 w 47"/>
                <a:gd name="T39" fmla="*/ 47 h 47"/>
                <a:gd name="T40" fmla="*/ 11 w 47"/>
                <a:gd name="T41" fmla="*/ 47 h 47"/>
                <a:gd name="T42" fmla="*/ 13 w 47"/>
                <a:gd name="T43" fmla="*/ 47 h 47"/>
                <a:gd name="T44" fmla="*/ 29 w 47"/>
                <a:gd name="T45" fmla="*/ 30 h 47"/>
                <a:gd name="T46" fmla="*/ 29 w 47"/>
                <a:gd name="T47" fmla="*/ 3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7">
                  <a:moveTo>
                    <a:pt x="29" y="30"/>
                  </a:moveTo>
                  <a:cubicBezTo>
                    <a:pt x="29" y="30"/>
                    <a:pt x="29" y="30"/>
                    <a:pt x="29" y="30"/>
                  </a:cubicBezTo>
                  <a:cubicBezTo>
                    <a:pt x="46" y="14"/>
                    <a:pt x="46" y="14"/>
                    <a:pt x="46" y="14"/>
                  </a:cubicBezTo>
                  <a:cubicBezTo>
                    <a:pt x="47" y="12"/>
                    <a:pt x="47" y="11"/>
                    <a:pt x="46" y="10"/>
                  </a:cubicBezTo>
                  <a:cubicBezTo>
                    <a:pt x="45" y="9"/>
                    <a:pt x="43" y="9"/>
                    <a:pt x="42" y="10"/>
                  </a:cubicBezTo>
                  <a:cubicBezTo>
                    <a:pt x="27" y="24"/>
                    <a:pt x="27" y="24"/>
                    <a:pt x="27" y="24"/>
                  </a:cubicBezTo>
                  <a:cubicBezTo>
                    <a:pt x="17" y="14"/>
                    <a:pt x="17" y="14"/>
                    <a:pt x="17" y="14"/>
                  </a:cubicBezTo>
                  <a:cubicBezTo>
                    <a:pt x="17" y="14"/>
                    <a:pt x="17" y="13"/>
                    <a:pt x="16" y="13"/>
                  </a:cubicBezTo>
                  <a:cubicBezTo>
                    <a:pt x="24" y="5"/>
                    <a:pt x="24" y="5"/>
                    <a:pt x="24" y="5"/>
                  </a:cubicBezTo>
                  <a:cubicBezTo>
                    <a:pt x="25" y="4"/>
                    <a:pt x="25" y="3"/>
                    <a:pt x="24" y="1"/>
                  </a:cubicBezTo>
                  <a:cubicBezTo>
                    <a:pt x="23" y="0"/>
                    <a:pt x="22" y="0"/>
                    <a:pt x="21" y="1"/>
                  </a:cubicBezTo>
                  <a:cubicBezTo>
                    <a:pt x="1" y="21"/>
                    <a:pt x="1" y="21"/>
                    <a:pt x="1" y="21"/>
                  </a:cubicBezTo>
                  <a:cubicBezTo>
                    <a:pt x="0" y="22"/>
                    <a:pt x="0" y="24"/>
                    <a:pt x="1" y="25"/>
                  </a:cubicBezTo>
                  <a:cubicBezTo>
                    <a:pt x="1" y="26"/>
                    <a:pt x="2" y="26"/>
                    <a:pt x="3" y="26"/>
                  </a:cubicBezTo>
                  <a:cubicBezTo>
                    <a:pt x="3" y="26"/>
                    <a:pt x="4" y="26"/>
                    <a:pt x="5" y="25"/>
                  </a:cubicBezTo>
                  <a:cubicBezTo>
                    <a:pt x="13" y="17"/>
                    <a:pt x="13" y="17"/>
                    <a:pt x="13" y="17"/>
                  </a:cubicBezTo>
                  <a:cubicBezTo>
                    <a:pt x="13" y="17"/>
                    <a:pt x="13" y="17"/>
                    <a:pt x="13" y="18"/>
                  </a:cubicBezTo>
                  <a:cubicBezTo>
                    <a:pt x="24" y="28"/>
                    <a:pt x="24" y="28"/>
                    <a:pt x="24" y="28"/>
                  </a:cubicBezTo>
                  <a:cubicBezTo>
                    <a:pt x="9" y="43"/>
                    <a:pt x="9" y="43"/>
                    <a:pt x="9" y="43"/>
                  </a:cubicBezTo>
                  <a:cubicBezTo>
                    <a:pt x="8" y="44"/>
                    <a:pt x="8" y="45"/>
                    <a:pt x="9" y="47"/>
                  </a:cubicBezTo>
                  <a:cubicBezTo>
                    <a:pt x="10" y="47"/>
                    <a:pt x="10" y="47"/>
                    <a:pt x="11" y="47"/>
                  </a:cubicBezTo>
                  <a:cubicBezTo>
                    <a:pt x="12" y="47"/>
                    <a:pt x="12" y="47"/>
                    <a:pt x="13" y="47"/>
                  </a:cubicBezTo>
                  <a:cubicBezTo>
                    <a:pt x="29" y="30"/>
                    <a:pt x="29" y="30"/>
                    <a:pt x="29" y="30"/>
                  </a:cubicBezTo>
                  <a:cubicBezTo>
                    <a:pt x="29" y="30"/>
                    <a:pt x="29" y="30"/>
                    <a:pt x="2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9" name="Freeform 64">
              <a:extLst>
                <a:ext uri="{FF2B5EF4-FFF2-40B4-BE49-F238E27FC236}">
                  <a16:creationId xmlns:a16="http://schemas.microsoft.com/office/drawing/2014/main" id="{4724BA4B-B950-8D4F-9775-709BFBE1C61C}"/>
                </a:ext>
              </a:extLst>
            </p:cNvPr>
            <p:cNvSpPr>
              <a:spLocks/>
            </p:cNvSpPr>
            <p:nvPr/>
          </p:nvSpPr>
          <p:spPr bwMode="auto">
            <a:xfrm>
              <a:off x="3194448" y="1964531"/>
              <a:ext cx="164306" cy="215504"/>
            </a:xfrm>
            <a:custGeom>
              <a:avLst/>
              <a:gdLst>
                <a:gd name="T0" fmla="*/ 37 w 45"/>
                <a:gd name="T1" fmla="*/ 6 h 59"/>
                <a:gd name="T2" fmla="*/ 35 w 45"/>
                <a:gd name="T3" fmla="*/ 6 h 59"/>
                <a:gd name="T4" fmla="*/ 34 w 45"/>
                <a:gd name="T5" fmla="*/ 5 h 59"/>
                <a:gd name="T6" fmla="*/ 34 w 45"/>
                <a:gd name="T7" fmla="*/ 2 h 59"/>
                <a:gd name="T8" fmla="*/ 31 w 45"/>
                <a:gd name="T9" fmla="*/ 0 h 59"/>
                <a:gd name="T10" fmla="*/ 28 w 45"/>
                <a:gd name="T11" fmla="*/ 2 h 59"/>
                <a:gd name="T12" fmla="*/ 28 w 45"/>
                <a:gd name="T13" fmla="*/ 5 h 59"/>
                <a:gd name="T14" fmla="*/ 35 w 45"/>
                <a:gd name="T15" fmla="*/ 11 h 59"/>
                <a:gd name="T16" fmla="*/ 37 w 45"/>
                <a:gd name="T17" fmla="*/ 11 h 59"/>
                <a:gd name="T18" fmla="*/ 39 w 45"/>
                <a:gd name="T19" fmla="*/ 13 h 59"/>
                <a:gd name="T20" fmla="*/ 39 w 45"/>
                <a:gd name="T21" fmla="*/ 52 h 59"/>
                <a:gd name="T22" fmla="*/ 37 w 45"/>
                <a:gd name="T23" fmla="*/ 54 h 59"/>
                <a:gd name="T24" fmla="*/ 8 w 45"/>
                <a:gd name="T25" fmla="*/ 54 h 59"/>
                <a:gd name="T26" fmla="*/ 6 w 45"/>
                <a:gd name="T27" fmla="*/ 52 h 59"/>
                <a:gd name="T28" fmla="*/ 6 w 45"/>
                <a:gd name="T29" fmla="*/ 13 h 59"/>
                <a:gd name="T30" fmla="*/ 8 w 45"/>
                <a:gd name="T31" fmla="*/ 11 h 59"/>
                <a:gd name="T32" fmla="*/ 10 w 45"/>
                <a:gd name="T33" fmla="*/ 11 h 59"/>
                <a:gd name="T34" fmla="*/ 17 w 45"/>
                <a:gd name="T35" fmla="*/ 5 h 59"/>
                <a:gd name="T36" fmla="*/ 17 w 45"/>
                <a:gd name="T37" fmla="*/ 2 h 59"/>
                <a:gd name="T38" fmla="*/ 14 w 45"/>
                <a:gd name="T39" fmla="*/ 0 h 59"/>
                <a:gd name="T40" fmla="*/ 11 w 45"/>
                <a:gd name="T41" fmla="*/ 2 h 59"/>
                <a:gd name="T42" fmla="*/ 11 w 45"/>
                <a:gd name="T43" fmla="*/ 5 h 59"/>
                <a:gd name="T44" fmla="*/ 10 w 45"/>
                <a:gd name="T45" fmla="*/ 6 h 59"/>
                <a:gd name="T46" fmla="*/ 8 w 45"/>
                <a:gd name="T47" fmla="*/ 6 h 59"/>
                <a:gd name="T48" fmla="*/ 0 w 45"/>
                <a:gd name="T49" fmla="*/ 13 h 59"/>
                <a:gd name="T50" fmla="*/ 0 w 45"/>
                <a:gd name="T51" fmla="*/ 52 h 59"/>
                <a:gd name="T52" fmla="*/ 8 w 45"/>
                <a:gd name="T53" fmla="*/ 59 h 59"/>
                <a:gd name="T54" fmla="*/ 37 w 45"/>
                <a:gd name="T55" fmla="*/ 59 h 59"/>
                <a:gd name="T56" fmla="*/ 45 w 45"/>
                <a:gd name="T57" fmla="*/ 52 h 59"/>
                <a:gd name="T58" fmla="*/ 45 w 45"/>
                <a:gd name="T59" fmla="*/ 13 h 59"/>
                <a:gd name="T60" fmla="*/ 37 w 45"/>
                <a:gd name="T61"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59">
                  <a:moveTo>
                    <a:pt x="37" y="6"/>
                  </a:moveTo>
                  <a:cubicBezTo>
                    <a:pt x="35" y="6"/>
                    <a:pt x="35" y="6"/>
                    <a:pt x="35" y="6"/>
                  </a:cubicBezTo>
                  <a:cubicBezTo>
                    <a:pt x="34" y="6"/>
                    <a:pt x="34" y="5"/>
                    <a:pt x="34" y="5"/>
                  </a:cubicBezTo>
                  <a:cubicBezTo>
                    <a:pt x="34" y="2"/>
                    <a:pt x="34" y="2"/>
                    <a:pt x="34" y="2"/>
                  </a:cubicBezTo>
                  <a:cubicBezTo>
                    <a:pt x="34" y="1"/>
                    <a:pt x="33" y="0"/>
                    <a:pt x="31" y="0"/>
                  </a:cubicBezTo>
                  <a:cubicBezTo>
                    <a:pt x="30" y="0"/>
                    <a:pt x="28" y="1"/>
                    <a:pt x="28" y="2"/>
                  </a:cubicBezTo>
                  <a:cubicBezTo>
                    <a:pt x="28" y="5"/>
                    <a:pt x="28" y="5"/>
                    <a:pt x="28" y="5"/>
                  </a:cubicBezTo>
                  <a:cubicBezTo>
                    <a:pt x="28" y="8"/>
                    <a:pt x="31" y="11"/>
                    <a:pt x="35" y="11"/>
                  </a:cubicBezTo>
                  <a:cubicBezTo>
                    <a:pt x="37" y="11"/>
                    <a:pt x="37" y="11"/>
                    <a:pt x="37" y="11"/>
                  </a:cubicBezTo>
                  <a:cubicBezTo>
                    <a:pt x="38" y="11"/>
                    <a:pt x="39" y="12"/>
                    <a:pt x="39" y="13"/>
                  </a:cubicBezTo>
                  <a:cubicBezTo>
                    <a:pt x="39" y="52"/>
                    <a:pt x="39" y="52"/>
                    <a:pt x="39" y="52"/>
                  </a:cubicBezTo>
                  <a:cubicBezTo>
                    <a:pt x="39" y="53"/>
                    <a:pt x="38" y="54"/>
                    <a:pt x="37" y="54"/>
                  </a:cubicBezTo>
                  <a:cubicBezTo>
                    <a:pt x="8" y="54"/>
                    <a:pt x="8" y="54"/>
                    <a:pt x="8" y="54"/>
                  </a:cubicBezTo>
                  <a:cubicBezTo>
                    <a:pt x="7" y="54"/>
                    <a:pt x="6" y="53"/>
                    <a:pt x="6" y="52"/>
                  </a:cubicBezTo>
                  <a:cubicBezTo>
                    <a:pt x="6" y="13"/>
                    <a:pt x="6" y="13"/>
                    <a:pt x="6" y="13"/>
                  </a:cubicBezTo>
                  <a:cubicBezTo>
                    <a:pt x="6" y="12"/>
                    <a:pt x="7" y="11"/>
                    <a:pt x="8" y="11"/>
                  </a:cubicBezTo>
                  <a:cubicBezTo>
                    <a:pt x="10" y="11"/>
                    <a:pt x="10" y="11"/>
                    <a:pt x="10" y="11"/>
                  </a:cubicBezTo>
                  <a:cubicBezTo>
                    <a:pt x="14" y="11"/>
                    <a:pt x="17" y="8"/>
                    <a:pt x="17" y="5"/>
                  </a:cubicBezTo>
                  <a:cubicBezTo>
                    <a:pt x="17" y="2"/>
                    <a:pt x="17" y="2"/>
                    <a:pt x="17" y="2"/>
                  </a:cubicBezTo>
                  <a:cubicBezTo>
                    <a:pt x="17" y="1"/>
                    <a:pt x="15" y="0"/>
                    <a:pt x="14" y="0"/>
                  </a:cubicBezTo>
                  <a:cubicBezTo>
                    <a:pt x="13" y="0"/>
                    <a:pt x="11" y="1"/>
                    <a:pt x="11" y="2"/>
                  </a:cubicBezTo>
                  <a:cubicBezTo>
                    <a:pt x="11" y="5"/>
                    <a:pt x="11" y="5"/>
                    <a:pt x="11" y="5"/>
                  </a:cubicBezTo>
                  <a:cubicBezTo>
                    <a:pt x="11" y="5"/>
                    <a:pt x="11" y="6"/>
                    <a:pt x="10" y="6"/>
                  </a:cubicBezTo>
                  <a:cubicBezTo>
                    <a:pt x="8" y="6"/>
                    <a:pt x="8" y="6"/>
                    <a:pt x="8" y="6"/>
                  </a:cubicBezTo>
                  <a:cubicBezTo>
                    <a:pt x="4" y="6"/>
                    <a:pt x="0" y="9"/>
                    <a:pt x="0" y="13"/>
                  </a:cubicBezTo>
                  <a:cubicBezTo>
                    <a:pt x="0" y="52"/>
                    <a:pt x="0" y="52"/>
                    <a:pt x="0" y="52"/>
                  </a:cubicBezTo>
                  <a:cubicBezTo>
                    <a:pt x="0" y="56"/>
                    <a:pt x="4" y="59"/>
                    <a:pt x="8" y="59"/>
                  </a:cubicBezTo>
                  <a:cubicBezTo>
                    <a:pt x="37" y="59"/>
                    <a:pt x="37" y="59"/>
                    <a:pt x="37" y="59"/>
                  </a:cubicBezTo>
                  <a:cubicBezTo>
                    <a:pt x="41" y="59"/>
                    <a:pt x="45" y="56"/>
                    <a:pt x="45" y="52"/>
                  </a:cubicBezTo>
                  <a:cubicBezTo>
                    <a:pt x="45" y="13"/>
                    <a:pt x="45" y="13"/>
                    <a:pt x="45" y="13"/>
                  </a:cubicBezTo>
                  <a:cubicBezTo>
                    <a:pt x="45" y="9"/>
                    <a:pt x="41" y="6"/>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10" name="Freeform 65">
              <a:extLst>
                <a:ext uri="{FF2B5EF4-FFF2-40B4-BE49-F238E27FC236}">
                  <a16:creationId xmlns:a16="http://schemas.microsoft.com/office/drawing/2014/main" id="{89B9AA63-2335-2649-AB51-FE93D9B6D64F}"/>
                </a:ext>
              </a:extLst>
            </p:cNvPr>
            <p:cNvSpPr>
              <a:spLocks noEditPoints="1"/>
            </p:cNvSpPr>
            <p:nvPr/>
          </p:nvSpPr>
          <p:spPr bwMode="auto">
            <a:xfrm>
              <a:off x="3212306" y="1872854"/>
              <a:ext cx="128588" cy="79772"/>
            </a:xfrm>
            <a:custGeom>
              <a:avLst/>
              <a:gdLst>
                <a:gd name="T0" fmla="*/ 6 w 35"/>
                <a:gd name="T1" fmla="*/ 22 h 22"/>
                <a:gd name="T2" fmla="*/ 29 w 35"/>
                <a:gd name="T3" fmla="*/ 22 h 22"/>
                <a:gd name="T4" fmla="*/ 35 w 35"/>
                <a:gd name="T5" fmla="*/ 16 h 22"/>
                <a:gd name="T6" fmla="*/ 35 w 35"/>
                <a:gd name="T7" fmla="*/ 6 h 22"/>
                <a:gd name="T8" fmla="*/ 29 w 35"/>
                <a:gd name="T9" fmla="*/ 0 h 22"/>
                <a:gd name="T10" fmla="*/ 6 w 35"/>
                <a:gd name="T11" fmla="*/ 0 h 22"/>
                <a:gd name="T12" fmla="*/ 0 w 35"/>
                <a:gd name="T13" fmla="*/ 6 h 22"/>
                <a:gd name="T14" fmla="*/ 0 w 35"/>
                <a:gd name="T15" fmla="*/ 16 h 22"/>
                <a:gd name="T16" fmla="*/ 6 w 35"/>
                <a:gd name="T17" fmla="*/ 22 h 22"/>
                <a:gd name="T18" fmla="*/ 5 w 35"/>
                <a:gd name="T19" fmla="*/ 6 h 22"/>
                <a:gd name="T20" fmla="*/ 6 w 35"/>
                <a:gd name="T21" fmla="*/ 5 h 22"/>
                <a:gd name="T22" fmla="*/ 29 w 35"/>
                <a:gd name="T23" fmla="*/ 5 h 22"/>
                <a:gd name="T24" fmla="*/ 30 w 35"/>
                <a:gd name="T25" fmla="*/ 6 h 22"/>
                <a:gd name="T26" fmla="*/ 30 w 35"/>
                <a:gd name="T27" fmla="*/ 16 h 22"/>
                <a:gd name="T28" fmla="*/ 29 w 35"/>
                <a:gd name="T29" fmla="*/ 16 h 22"/>
                <a:gd name="T30" fmla="*/ 6 w 35"/>
                <a:gd name="T31" fmla="*/ 16 h 22"/>
                <a:gd name="T32" fmla="*/ 5 w 35"/>
                <a:gd name="T33" fmla="*/ 16 h 22"/>
                <a:gd name="T34" fmla="*/ 5 w 35"/>
                <a:gd name="T3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22">
                  <a:moveTo>
                    <a:pt x="6" y="22"/>
                  </a:moveTo>
                  <a:cubicBezTo>
                    <a:pt x="29" y="22"/>
                    <a:pt x="29" y="22"/>
                    <a:pt x="29" y="22"/>
                  </a:cubicBezTo>
                  <a:cubicBezTo>
                    <a:pt x="33" y="22"/>
                    <a:pt x="35" y="19"/>
                    <a:pt x="35" y="16"/>
                  </a:cubicBezTo>
                  <a:cubicBezTo>
                    <a:pt x="35" y="6"/>
                    <a:pt x="35" y="6"/>
                    <a:pt x="35" y="6"/>
                  </a:cubicBezTo>
                  <a:cubicBezTo>
                    <a:pt x="35" y="3"/>
                    <a:pt x="33" y="0"/>
                    <a:pt x="29" y="0"/>
                  </a:cubicBezTo>
                  <a:cubicBezTo>
                    <a:pt x="6" y="0"/>
                    <a:pt x="6" y="0"/>
                    <a:pt x="6" y="0"/>
                  </a:cubicBezTo>
                  <a:cubicBezTo>
                    <a:pt x="2" y="0"/>
                    <a:pt x="0" y="3"/>
                    <a:pt x="0" y="6"/>
                  </a:cubicBezTo>
                  <a:cubicBezTo>
                    <a:pt x="0" y="16"/>
                    <a:pt x="0" y="16"/>
                    <a:pt x="0" y="16"/>
                  </a:cubicBezTo>
                  <a:cubicBezTo>
                    <a:pt x="0" y="19"/>
                    <a:pt x="2" y="22"/>
                    <a:pt x="6" y="22"/>
                  </a:cubicBezTo>
                  <a:close/>
                  <a:moveTo>
                    <a:pt x="5" y="6"/>
                  </a:moveTo>
                  <a:cubicBezTo>
                    <a:pt x="5" y="6"/>
                    <a:pt x="5" y="5"/>
                    <a:pt x="6" y="5"/>
                  </a:cubicBezTo>
                  <a:cubicBezTo>
                    <a:pt x="29" y="5"/>
                    <a:pt x="29" y="5"/>
                    <a:pt x="29" y="5"/>
                  </a:cubicBezTo>
                  <a:cubicBezTo>
                    <a:pt x="30" y="5"/>
                    <a:pt x="30" y="6"/>
                    <a:pt x="30" y="6"/>
                  </a:cubicBezTo>
                  <a:cubicBezTo>
                    <a:pt x="30" y="16"/>
                    <a:pt x="30" y="16"/>
                    <a:pt x="30" y="16"/>
                  </a:cubicBezTo>
                  <a:cubicBezTo>
                    <a:pt x="30" y="16"/>
                    <a:pt x="30" y="16"/>
                    <a:pt x="29" y="16"/>
                  </a:cubicBezTo>
                  <a:cubicBezTo>
                    <a:pt x="6" y="16"/>
                    <a:pt x="6" y="16"/>
                    <a:pt x="6" y="16"/>
                  </a:cubicBezTo>
                  <a:cubicBezTo>
                    <a:pt x="5" y="16"/>
                    <a:pt x="5" y="16"/>
                    <a:pt x="5" y="16"/>
                  </a:cubicBez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11" name="Freeform 66">
              <a:extLst>
                <a:ext uri="{FF2B5EF4-FFF2-40B4-BE49-F238E27FC236}">
                  <a16:creationId xmlns:a16="http://schemas.microsoft.com/office/drawing/2014/main" id="{01F106AB-4925-2F41-B311-9794DACD907B}"/>
                </a:ext>
              </a:extLst>
            </p:cNvPr>
            <p:cNvSpPr>
              <a:spLocks noEditPoints="1"/>
            </p:cNvSpPr>
            <p:nvPr/>
          </p:nvSpPr>
          <p:spPr bwMode="auto">
            <a:xfrm>
              <a:off x="2809876" y="1744267"/>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sp>
        <p:nvSpPr>
          <p:cNvPr id="12" name="TextBox 11"/>
          <p:cNvSpPr txBox="1"/>
          <p:nvPr/>
        </p:nvSpPr>
        <p:spPr>
          <a:xfrm>
            <a:off x="6989763" y="5257800"/>
            <a:ext cx="5302250" cy="938213"/>
          </a:xfrm>
          <a:prstGeom prst="rect">
            <a:avLst/>
          </a:prstGeom>
          <a:noFill/>
        </p:spPr>
        <p:txBody>
          <a:bodyPr>
            <a:spAutoFit/>
          </a:bodyPr>
          <a:lstStyle/>
          <a:p>
            <a:pPr>
              <a:defRPr/>
            </a:pPr>
            <a:r>
              <a:rPr lang="en-US" sz="1100" dirty="0">
                <a:solidFill>
                  <a:schemeClr val="bg1"/>
                </a:solidFill>
                <a:latin typeface="+mn-lt"/>
                <a:ea typeface="Franklin Gothic Medium Cond" charset="0"/>
                <a:cs typeface="Franklin Gothic Medium Cond" charset="0"/>
              </a:rPr>
              <a:t>Includes COVID-19 vaccine data within the current timeframe</a:t>
            </a:r>
          </a:p>
          <a:p>
            <a:pPr>
              <a:defRPr/>
            </a:pPr>
            <a:r>
              <a:rPr lang="en-US" sz="1100" dirty="0">
                <a:solidFill>
                  <a:schemeClr val="bg1"/>
                </a:solidFill>
                <a:latin typeface="+mn-lt"/>
                <a:ea typeface="Franklin Gothic Medium Cond" charset="0"/>
                <a:cs typeface="Franklin Gothic Medium Cond" charset="0"/>
              </a:rPr>
              <a:t>     </a:t>
            </a:r>
          </a:p>
          <a:p>
            <a:pPr>
              <a:defRPr/>
            </a:pPr>
            <a:r>
              <a:rPr lang="en-US" sz="1100" dirty="0">
                <a:solidFill>
                  <a:schemeClr val="bg1"/>
                </a:solidFill>
                <a:latin typeface="+mn-lt"/>
                <a:ea typeface="Franklin Gothic Medium Cond" charset="0"/>
                <a:cs typeface="Franklin Gothic Medium Cond" charset="0"/>
              </a:rPr>
              <a:t>Excludes COVID-19 vaccine data within the current timeframe</a:t>
            </a:r>
          </a:p>
          <a:p>
            <a:pPr>
              <a:defRPr/>
            </a:pPr>
            <a:endParaRPr lang="en-US" sz="1100" dirty="0">
              <a:solidFill>
                <a:schemeClr val="bg1"/>
              </a:solidFill>
              <a:latin typeface="+mn-lt"/>
              <a:ea typeface="Franklin Gothic Medium Cond" charset="0"/>
              <a:cs typeface="Franklin Gothic Medium Cond" charset="0"/>
            </a:endParaRPr>
          </a:p>
          <a:p>
            <a:pPr>
              <a:defRPr/>
            </a:pPr>
            <a:r>
              <a:rPr lang="en-US" sz="1100" dirty="0">
                <a:solidFill>
                  <a:schemeClr val="bg1"/>
                </a:solidFill>
                <a:latin typeface="+mn-lt"/>
                <a:ea typeface="Franklin Gothic Medium Cond" charset="0"/>
                <a:cs typeface="Franklin Gothic Medium Cond" charset="0"/>
              </a:rPr>
              <a:t>Exclude COVID-19 vs. Include COVID-19</a:t>
            </a:r>
          </a:p>
        </p:txBody>
      </p:sp>
      <p:sp>
        <p:nvSpPr>
          <p:cNvPr id="13" name="Rectangle 24"/>
          <p:cNvSpPr>
            <a:spLocks noChangeArrowheads="1"/>
          </p:cNvSpPr>
          <p:nvPr/>
        </p:nvSpPr>
        <p:spPr bwMode="auto">
          <a:xfrm>
            <a:off x="6858000" y="5627688"/>
            <a:ext cx="169863" cy="179387"/>
          </a:xfrm>
          <a:prstGeom prst="rect">
            <a:avLst/>
          </a:prstGeom>
          <a:solidFill>
            <a:srgbClr val="14568D"/>
          </a:solidFill>
          <a:ln w="19050">
            <a:solidFill>
              <a:schemeClr val="bg1">
                <a:lumMod val="95000"/>
              </a:schemeClr>
            </a:solidFill>
          </a:ln>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defRPr/>
            </a:pPr>
            <a:endParaRPr lang="en-US" altLang="en-US" sz="1800">
              <a:solidFill>
                <a:schemeClr val="bg1"/>
              </a:solidFill>
              <a:latin typeface="Arial" panose="020B0604020202020204" pitchFamily="34" charset="0"/>
            </a:endParaRPr>
          </a:p>
        </p:txBody>
      </p:sp>
      <p:sp>
        <p:nvSpPr>
          <p:cNvPr id="14" name="Rectangle 13"/>
          <p:cNvSpPr/>
          <p:nvPr/>
        </p:nvSpPr>
        <p:spPr>
          <a:xfrm>
            <a:off x="6858000" y="5294313"/>
            <a:ext cx="169863" cy="179387"/>
          </a:xfrm>
          <a:prstGeom prst="rect">
            <a:avLst/>
          </a:prstGeom>
          <a:solidFill>
            <a:schemeClr val="tx2"/>
          </a:solidFill>
          <a:ln w="19050">
            <a:solidFill>
              <a:schemeClr val="bg1">
                <a:lumMod val="95000"/>
              </a:schemeClr>
            </a:solidFill>
          </a:ln>
        </p:spPr>
        <p:txBody>
          <a:bodyPr tIns="91440" bIns="91440" anchor="ctr"/>
          <a:lstStyle/>
          <a:p>
            <a:pPr algn="ctr">
              <a:lnSpc>
                <a:spcPct val="90000"/>
              </a:lnSpc>
              <a:spcAft>
                <a:spcPts val="700"/>
              </a:spcAft>
              <a:defRPr/>
            </a:pPr>
            <a:endParaRPr lang="en-US" dirty="0" err="1">
              <a:solidFill>
                <a:schemeClr val="bg1"/>
              </a:solidFill>
            </a:endParaRPr>
          </a:p>
        </p:txBody>
      </p:sp>
      <p:sp>
        <p:nvSpPr>
          <p:cNvPr id="15" name="Rectangle 24"/>
          <p:cNvSpPr>
            <a:spLocks noChangeArrowheads="1"/>
          </p:cNvSpPr>
          <p:nvPr/>
        </p:nvSpPr>
        <p:spPr bwMode="auto">
          <a:xfrm>
            <a:off x="6858000" y="5961063"/>
            <a:ext cx="169863" cy="179387"/>
          </a:xfrm>
          <a:prstGeom prst="rect">
            <a:avLst/>
          </a:prstGeom>
          <a:solidFill>
            <a:srgbClr val="F86C06"/>
          </a:solidFill>
          <a:ln w="19050">
            <a:solidFill>
              <a:schemeClr val="bg1">
                <a:lumMod val="95000"/>
              </a:schemeClr>
            </a:solidFill>
          </a:ln>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defRPr/>
            </a:pPr>
            <a:endParaRPr lang="en-US" altLang="en-US" sz="1800">
              <a:solidFill>
                <a:schemeClr val="bg1"/>
              </a:solidFill>
              <a:latin typeface="Arial" panose="020B0604020202020204" pitchFamily="34" charset="0"/>
            </a:endParaRPr>
          </a:p>
        </p:txBody>
      </p:sp>
      <p:graphicFrame>
        <p:nvGraphicFramePr>
          <p:cNvPr id="16" name="736:Table1"/>
          <p:cNvGraphicFramePr>
            <a:graphicFrameLocks noChangeAspect="1"/>
          </p:cNvGraphicFramePr>
          <p:nvPr>
            <p:extLst>
              <p:ext uri="{D42A27DB-BD31-4B8C-83A1-F6EECF244321}">
                <p14:modId xmlns:p14="http://schemas.microsoft.com/office/powerpoint/2010/main" val="4059229942"/>
              </p:ext>
            </p:extLst>
          </p:nvPr>
        </p:nvGraphicFramePr>
        <p:xfrm>
          <a:off x="2159000" y="1346199"/>
          <a:ext cx="8096959" cy="3582822"/>
        </p:xfrm>
        <a:graphic>
          <a:graphicData uri="http://schemas.openxmlformats.org/presentationml/2006/ole">
            <mc:AlternateContent xmlns:mc="http://schemas.openxmlformats.org/markup-compatibility/2006">
              <mc:Choice xmlns:v="urn:schemas-microsoft-com:vml" Requires="v">
                <p:oleObj spid="_x0000_s2058" name="Worksheet" r:id="rId5" imgW="4692676" imgH="2076519" progId="Excel.Sheet.12">
                  <p:embed/>
                </p:oleObj>
              </mc:Choice>
              <mc:Fallback>
                <p:oleObj name="Worksheet" r:id="rId5" imgW="4692676" imgH="2076519" progId="Excel.Sheet.12">
                  <p:embed/>
                  <p:pic>
                    <p:nvPicPr>
                      <p:cNvPr id="0" name=""/>
                      <p:cNvPicPr/>
                      <p:nvPr/>
                    </p:nvPicPr>
                    <p:blipFill>
                      <a:blip r:embed="rId6"/>
                      <a:stretch>
                        <a:fillRect/>
                      </a:stretch>
                    </p:blipFill>
                    <p:spPr>
                      <a:xfrm>
                        <a:off x="2159000" y="1346199"/>
                        <a:ext cx="8096959" cy="3582822"/>
                      </a:xfrm>
                      <a:prstGeom prst="rect">
                        <a:avLst/>
                      </a:prstGeom>
                    </p:spPr>
                  </p:pic>
                </p:oleObj>
              </mc:Fallback>
            </mc:AlternateContent>
          </a:graphicData>
        </a:graphic>
      </p:graphicFrame>
      <p:graphicFrame>
        <p:nvGraphicFramePr>
          <p:cNvPr id="17" name="736:Table2"/>
          <p:cNvGraphicFramePr>
            <a:graphicFrameLocks noChangeAspect="1"/>
          </p:cNvGraphicFramePr>
          <p:nvPr>
            <p:extLst>
              <p:ext uri="{D42A27DB-BD31-4B8C-83A1-F6EECF244321}">
                <p14:modId xmlns:p14="http://schemas.microsoft.com/office/powerpoint/2010/main" val="2573349325"/>
              </p:ext>
            </p:extLst>
          </p:nvPr>
        </p:nvGraphicFramePr>
        <p:xfrm>
          <a:off x="406400" y="5130800"/>
          <a:ext cx="5227081" cy="1084275"/>
        </p:xfrm>
        <a:graphic>
          <a:graphicData uri="http://schemas.openxmlformats.org/presentationml/2006/ole">
            <mc:AlternateContent xmlns:mc="http://schemas.openxmlformats.org/markup-compatibility/2006">
              <mc:Choice xmlns:v="urn:schemas-microsoft-com:vml" Requires="v">
                <p:oleObj spid="_x0000_s2059"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406400" y="5130800"/>
                        <a:ext cx="5227081" cy="1084275"/>
                      </a:xfrm>
                      <a:prstGeom prst="rect">
                        <a:avLst/>
                      </a:prstGeom>
                    </p:spPr>
                  </p:pic>
                </p:oleObj>
              </mc:Fallback>
            </mc:AlternateContent>
          </a:graphicData>
        </a:graphic>
      </p:graphicFrame>
      <p:pic>
        <p:nvPicPr>
          <p:cNvPr id="18" name="736:Chart1"/>
          <p:cNvPicPr>
            <a:picLocks noChangeAspect="1"/>
          </p:cNvPicPr>
          <p:nvPr/>
        </p:nvPicPr>
        <p:blipFill>
          <a:blip r:embed="rId9"/>
          <a:stretch>
            <a:fillRect/>
          </a:stretch>
        </p:blipFill>
        <p:spPr>
          <a:xfrm>
            <a:off x="1549401" y="317500"/>
            <a:ext cx="8267289" cy="5994400"/>
          </a:xfrm>
          <a:prstGeom prst="rect">
            <a:avLst/>
          </a:prstGeom>
        </p:spPr>
      </p:pic>
    </p:spTree>
    <p:custDataLst>
      <p:tags r:id="rId2"/>
    </p:custDataLst>
    <p:extLst>
      <p:ext uri="{BB962C8B-B14F-4D97-AF65-F5344CB8AC3E}">
        <p14:creationId xmlns:p14="http://schemas.microsoft.com/office/powerpoint/2010/main" val="11008781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Specialty Plan Cost Net PMPM</a:t>
            </a:r>
            <a:endParaRPr lang="en-US" dirty="0"/>
          </a:p>
        </p:txBody>
      </p:sp>
      <p:sp>
        <p:nvSpPr>
          <p:cNvPr id="3" name="Rectangle 4"/>
          <p:cNvSpPr>
            <a:spLocks noChangeArrowheads="1"/>
          </p:cNvSpPr>
          <p:nvPr/>
        </p:nvSpPr>
        <p:spPr bwMode="auto">
          <a:xfrm>
            <a:off x="9180513" y="1023938"/>
            <a:ext cx="3017837" cy="4718050"/>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endParaRPr lang="en-US" altLang="en-US">
              <a:solidFill>
                <a:srgbClr val="FFFFFF"/>
              </a:solidFill>
              <a:latin typeface="Franklin Gothic Medium" panose="020B0603020102020204" pitchFamily="34" charset="0"/>
              <a:ea typeface="Franklin Gothic Medium Cond" panose="020B0606030402020204" pitchFamily="34" charset="0"/>
              <a:cs typeface="Franklin Gothic Medium Cond" panose="020B0606030402020204" pitchFamily="34" charset="0"/>
            </a:endParaRPr>
          </a:p>
        </p:txBody>
      </p:sp>
      <p:sp>
        <p:nvSpPr>
          <p:cNvPr id="4" name="tdt_subtitle_1"/>
          <p:cNvSpPr txBox="1">
            <a:spLocks/>
          </p:cNvSpPr>
          <p:nvPr/>
        </p:nvSpPr>
        <p:spPr>
          <a:xfrm>
            <a:off x="512763" y="520700"/>
            <a:ext cx="10267950" cy="57943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nchor="ctr"/>
          <a:lstStyle/>
          <a:p>
            <a:pPr eaLnBrk="1" fontAlgn="auto" hangingPunct="1">
              <a:spcAft>
                <a:spcPts val="0"/>
              </a:spcAft>
              <a:defRPr/>
            </a:pPr>
            <a:r>
              <a:rPr lang="en-US" sz="2400" dirty="0">
                <a:solidFill>
                  <a:schemeClr val="accent1"/>
                </a:solidFill>
                <a:latin typeface="Franklin Gothic Medium" pitchFamily="34" charset="0"/>
                <a:ea typeface="+mj-ea"/>
                <a:cs typeface="+mj-cs"/>
              </a:rPr>
              <a:t>By Indication</a:t>
            </a:r>
          </a:p>
        </p:txBody>
      </p:sp>
      <p:graphicFrame>
        <p:nvGraphicFramePr>
          <p:cNvPr id="5" name="704:Table1"/>
          <p:cNvGraphicFramePr>
            <a:graphicFrameLocks noChangeAspect="1"/>
          </p:cNvGraphicFramePr>
          <p:nvPr>
            <p:extLst>
              <p:ext uri="{D42A27DB-BD31-4B8C-83A1-F6EECF244321}">
                <p14:modId xmlns:p14="http://schemas.microsoft.com/office/powerpoint/2010/main" val="649943874"/>
              </p:ext>
            </p:extLst>
          </p:nvPr>
        </p:nvGraphicFramePr>
        <p:xfrm>
          <a:off x="9245600" y="1320800"/>
          <a:ext cx="2895775" cy="3842106"/>
        </p:xfrm>
        <a:graphic>
          <a:graphicData uri="http://schemas.openxmlformats.org/presentationml/2006/ole">
            <mc:AlternateContent xmlns:mc="http://schemas.openxmlformats.org/markup-compatibility/2006">
              <mc:Choice xmlns:v="urn:schemas-microsoft-com:vml" Requires="v">
                <p:oleObj spid="_x0000_s4102" name="Worksheet" r:id="rId5" imgW="3886096" imgH="5156385" progId="Excel.Sheet.12">
                  <p:embed/>
                </p:oleObj>
              </mc:Choice>
              <mc:Fallback>
                <p:oleObj name="Worksheet" r:id="rId5" imgW="3886096" imgH="5156385" progId="Excel.Sheet.12">
                  <p:embed/>
                  <p:pic>
                    <p:nvPicPr>
                      <p:cNvPr id="0" name=""/>
                      <p:cNvPicPr/>
                      <p:nvPr/>
                    </p:nvPicPr>
                    <p:blipFill>
                      <a:blip r:embed="rId6"/>
                      <a:stretch>
                        <a:fillRect/>
                      </a:stretch>
                    </p:blipFill>
                    <p:spPr>
                      <a:xfrm>
                        <a:off x="9245600" y="1320800"/>
                        <a:ext cx="2895775" cy="3842106"/>
                      </a:xfrm>
                      <a:prstGeom prst="rect">
                        <a:avLst/>
                      </a:prstGeom>
                    </p:spPr>
                  </p:pic>
                </p:oleObj>
              </mc:Fallback>
            </mc:AlternateContent>
          </a:graphicData>
        </a:graphic>
      </p:graphicFrame>
      <p:pic>
        <p:nvPicPr>
          <p:cNvPr id="6" name="704:Chart1"/>
          <p:cNvPicPr>
            <a:picLocks noChangeAspect="1"/>
          </p:cNvPicPr>
          <p:nvPr/>
        </p:nvPicPr>
        <p:blipFill>
          <a:blip r:embed="rId7"/>
          <a:stretch>
            <a:fillRect/>
          </a:stretch>
        </p:blipFill>
        <p:spPr>
          <a:xfrm>
            <a:off x="596900" y="812800"/>
            <a:ext cx="7933968" cy="5753100"/>
          </a:xfrm>
          <a:prstGeom prst="rect">
            <a:avLst/>
          </a:prstGeom>
        </p:spPr>
      </p:pic>
    </p:spTree>
    <p:custDataLst>
      <p:tags r:id="rId2"/>
    </p:custDataLst>
    <p:extLst>
      <p:ext uri="{BB962C8B-B14F-4D97-AF65-F5344CB8AC3E}">
        <p14:creationId xmlns:p14="http://schemas.microsoft.com/office/powerpoint/2010/main" val="127781251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Specialty Trend Breakout</a:t>
            </a:r>
            <a:endParaRPr lang="en-US" dirty="0"/>
          </a:p>
        </p:txBody>
      </p:sp>
      <p:sp>
        <p:nvSpPr>
          <p:cNvPr id="3" name="Rectangle 4"/>
          <p:cNvSpPr>
            <a:spLocks noChangeArrowheads="1"/>
          </p:cNvSpPr>
          <p:nvPr/>
        </p:nvSpPr>
        <p:spPr bwMode="auto">
          <a:xfrm>
            <a:off x="6308725" y="977900"/>
            <a:ext cx="5886450" cy="2182813"/>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chemeClr val="bg1"/>
              </a:solidFill>
              <a:latin typeface="Arial" panose="020B0604020202020204" pitchFamily="34" charset="0"/>
            </a:endParaRPr>
          </a:p>
        </p:txBody>
      </p:sp>
      <p:cxnSp>
        <p:nvCxnSpPr>
          <p:cNvPr id="4" name="Straight Connector 3"/>
          <p:cNvCxnSpPr/>
          <p:nvPr/>
        </p:nvCxnSpPr>
        <p:spPr>
          <a:xfrm>
            <a:off x="6765925" y="2146300"/>
            <a:ext cx="5121275" cy="0"/>
          </a:xfrm>
          <a:prstGeom prst="line">
            <a:avLst/>
          </a:prstGeom>
          <a:ln w="41275">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Down Arrow 9"/>
          <p:cNvSpPr>
            <a:spLocks noChangeArrowheads="1"/>
          </p:cNvSpPr>
          <p:nvPr/>
        </p:nvSpPr>
        <p:spPr bwMode="auto">
          <a:xfrm flipV="1">
            <a:off x="7334250" y="2271713"/>
            <a:ext cx="1006475" cy="731837"/>
          </a:xfrm>
          <a:prstGeom prst="downArrow">
            <a:avLst>
              <a:gd name="adj1" fmla="val 50000"/>
              <a:gd name="adj2" fmla="val 50000"/>
            </a:avLst>
          </a:prstGeom>
          <a:noFill/>
          <a:ln w="444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graphicFrame>
        <p:nvGraphicFramePr>
          <p:cNvPr id="6" name="712:Table1"/>
          <p:cNvGraphicFramePr>
            <a:graphicFrameLocks noChangeAspect="1"/>
          </p:cNvGraphicFramePr>
          <p:nvPr>
            <p:extLst>
              <p:ext uri="{D42A27DB-BD31-4B8C-83A1-F6EECF244321}">
                <p14:modId xmlns:p14="http://schemas.microsoft.com/office/powerpoint/2010/main" val="1202410225"/>
              </p:ext>
            </p:extLst>
          </p:nvPr>
        </p:nvGraphicFramePr>
        <p:xfrm>
          <a:off x="6032500" y="1003300"/>
          <a:ext cx="6176062" cy="1968195"/>
        </p:xfrm>
        <a:graphic>
          <a:graphicData uri="http://schemas.openxmlformats.org/presentationml/2006/ole">
            <mc:AlternateContent xmlns:mc="http://schemas.openxmlformats.org/markup-compatibility/2006">
              <mc:Choice xmlns:v="urn:schemas-microsoft-com:vml" Requires="v">
                <p:oleObj spid="_x0000_s5126" name="Worksheet" r:id="rId5" imgW="5778344" imgH="1841685" progId="Excel.Sheet.12">
                  <p:embed/>
                </p:oleObj>
              </mc:Choice>
              <mc:Fallback>
                <p:oleObj name="Worksheet" r:id="rId5" imgW="5778344" imgH="1841685" progId="Excel.Sheet.12">
                  <p:embed/>
                  <p:pic>
                    <p:nvPicPr>
                      <p:cNvPr id="0" name=""/>
                      <p:cNvPicPr/>
                      <p:nvPr/>
                    </p:nvPicPr>
                    <p:blipFill>
                      <a:blip r:embed="rId6"/>
                      <a:stretch>
                        <a:fillRect/>
                      </a:stretch>
                    </p:blipFill>
                    <p:spPr>
                      <a:xfrm>
                        <a:off x="6032500" y="1003300"/>
                        <a:ext cx="6176062" cy="1968195"/>
                      </a:xfrm>
                      <a:prstGeom prst="rect">
                        <a:avLst/>
                      </a:prstGeom>
                    </p:spPr>
                  </p:pic>
                </p:oleObj>
              </mc:Fallback>
            </mc:AlternateContent>
          </a:graphicData>
        </a:graphic>
      </p:graphicFrame>
      <p:pic>
        <p:nvPicPr>
          <p:cNvPr id="7" name="712:Chart1"/>
          <p:cNvPicPr>
            <a:picLocks noChangeAspect="1"/>
          </p:cNvPicPr>
          <p:nvPr/>
        </p:nvPicPr>
        <p:blipFill>
          <a:blip r:embed="rId7"/>
          <a:stretch>
            <a:fillRect/>
          </a:stretch>
        </p:blipFill>
        <p:spPr>
          <a:xfrm>
            <a:off x="609600" y="469899"/>
            <a:ext cx="4676623" cy="3390900"/>
          </a:xfrm>
          <a:prstGeom prst="rect">
            <a:avLst/>
          </a:prstGeom>
        </p:spPr>
      </p:pic>
      <p:pic>
        <p:nvPicPr>
          <p:cNvPr id="8" name="712:Chart2"/>
          <p:cNvPicPr>
            <a:picLocks noChangeAspect="1"/>
          </p:cNvPicPr>
          <p:nvPr/>
        </p:nvPicPr>
        <p:blipFill>
          <a:blip r:embed="rId8"/>
          <a:stretch>
            <a:fillRect/>
          </a:stretch>
        </p:blipFill>
        <p:spPr>
          <a:xfrm>
            <a:off x="6197600" y="3149599"/>
            <a:ext cx="4676623" cy="3390900"/>
          </a:xfrm>
          <a:prstGeom prst="rect">
            <a:avLst/>
          </a:prstGeom>
        </p:spPr>
      </p:pic>
      <p:pic>
        <p:nvPicPr>
          <p:cNvPr id="9" name="712:Chart3"/>
          <p:cNvPicPr>
            <a:picLocks noChangeAspect="1"/>
          </p:cNvPicPr>
          <p:nvPr/>
        </p:nvPicPr>
        <p:blipFill>
          <a:blip r:embed="rId9"/>
          <a:stretch>
            <a:fillRect/>
          </a:stretch>
        </p:blipFill>
        <p:spPr>
          <a:xfrm>
            <a:off x="800100" y="3187699"/>
            <a:ext cx="4676623" cy="3390900"/>
          </a:xfrm>
          <a:prstGeom prst="rect">
            <a:avLst/>
          </a:prstGeom>
        </p:spPr>
      </p:pic>
    </p:spTree>
    <p:custDataLst>
      <p:tags r:id="rId2"/>
    </p:custDataLst>
    <p:extLst>
      <p:ext uri="{BB962C8B-B14F-4D97-AF65-F5344CB8AC3E}">
        <p14:creationId xmlns:p14="http://schemas.microsoft.com/office/powerpoint/2010/main" val="7107984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 Adherence and Gaps in Care</a:t>
            </a:r>
            <a:endParaRPr lang="en-US" dirty="0"/>
          </a:p>
        </p:txBody>
      </p:sp>
      <p:sp>
        <p:nvSpPr>
          <p:cNvPr id="3" name="Rectangle 23"/>
          <p:cNvSpPr>
            <a:spLocks noChangeArrowheads="1"/>
          </p:cNvSpPr>
          <p:nvPr/>
        </p:nvSpPr>
        <p:spPr bwMode="auto">
          <a:xfrm>
            <a:off x="-1588" y="2387600"/>
            <a:ext cx="12188826" cy="25606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sp>
        <p:nvSpPr>
          <p:cNvPr id="4" name="Rectangle 30"/>
          <p:cNvSpPr>
            <a:spLocks noChangeArrowheads="1"/>
          </p:cNvSpPr>
          <p:nvPr/>
        </p:nvSpPr>
        <p:spPr bwMode="auto">
          <a:xfrm>
            <a:off x="0" y="1123950"/>
            <a:ext cx="12192000" cy="1287463"/>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Aft>
                <a:spcPts val="938"/>
              </a:spcAft>
              <a:buFont typeface="Arial" panose="020B0604020202020204" pitchFamily="34" charset="0"/>
              <a:buNone/>
            </a:pPr>
            <a:r>
              <a:rPr lang="en-US" altLang="en-US" sz="2100">
                <a:solidFill>
                  <a:srgbClr val="FFFFFF"/>
                </a:solidFill>
                <a:latin typeface="Franklin Gothic Demi Cond" panose="020B0706030402020204" pitchFamily="34" charset="0"/>
              </a:rPr>
              <a:t>U.S. health care spending continues to rise – growing 4.6 percent in 2019, or $11,582 per person. </a:t>
            </a:r>
            <a:br>
              <a:rPr lang="en-US" altLang="en-US" sz="2100">
                <a:solidFill>
                  <a:srgbClr val="FFFFFF"/>
                </a:solidFill>
                <a:latin typeface="Franklin Gothic Demi Cond" panose="020B0706030402020204" pitchFamily="34" charset="0"/>
              </a:rPr>
            </a:br>
            <a:r>
              <a:rPr lang="en-US" altLang="en-US" sz="2100">
                <a:solidFill>
                  <a:srgbClr val="FFFFFF"/>
                </a:solidFill>
                <a:latin typeface="Franklin Gothic Demi Cond" panose="020B0706030402020204" pitchFamily="34" charset="0"/>
              </a:rPr>
              <a:t>Adherence to medication therapy is a critical aspect of medical treatment, particularly the treatment of chronic conditions, where the average non-adherence rate is 50%</a:t>
            </a:r>
            <a:r>
              <a:rPr lang="en-US" altLang="en-US" sz="1000" baseline="90000">
                <a:solidFill>
                  <a:srgbClr val="FFFFFF"/>
                </a:solidFill>
                <a:latin typeface="Franklin Gothic Demi Cond" panose="020B0706030402020204" pitchFamily="34" charset="0"/>
              </a:rPr>
              <a:t>1</a:t>
            </a:r>
          </a:p>
        </p:txBody>
      </p:sp>
      <p:grpSp>
        <p:nvGrpSpPr>
          <p:cNvPr id="5" name="Group 4">
            <a:extLst>
              <a:ext uri="{FF2B5EF4-FFF2-40B4-BE49-F238E27FC236}">
                <a16:creationId xmlns:a16="http://schemas.microsoft.com/office/drawing/2014/main" id="{7713A9DB-E6A3-4977-8E98-14F50C108FD3}"/>
              </a:ext>
            </a:extLst>
          </p:cNvPr>
          <p:cNvGrpSpPr/>
          <p:nvPr/>
        </p:nvGrpSpPr>
        <p:grpSpPr>
          <a:xfrm>
            <a:off x="10355594" y="3346884"/>
            <a:ext cx="471338" cy="459874"/>
            <a:chOff x="3867786" y="1878003"/>
            <a:chExt cx="1362456" cy="1348316"/>
          </a:xfrm>
          <a:solidFill>
            <a:schemeClr val="accent3"/>
          </a:solidFill>
        </p:grpSpPr>
        <p:sp>
          <p:nvSpPr>
            <p:cNvPr id="6" name="Freeform 5">
              <a:extLst>
                <a:ext uri="{FF2B5EF4-FFF2-40B4-BE49-F238E27FC236}">
                  <a16:creationId xmlns:a16="http://schemas.microsoft.com/office/drawing/2014/main" id="{3249A6BC-1549-434D-B53A-350108033645}"/>
                </a:ext>
              </a:extLst>
            </p:cNvPr>
            <p:cNvSpPr>
              <a:spLocks/>
            </p:cNvSpPr>
            <p:nvPr/>
          </p:nvSpPr>
          <p:spPr bwMode="auto">
            <a:xfrm>
              <a:off x="4497028" y="2090523"/>
              <a:ext cx="461222" cy="462886"/>
            </a:xfrm>
            <a:custGeom>
              <a:avLst/>
              <a:gdLst>
                <a:gd name="T0" fmla="*/ 340 w 690"/>
                <a:gd name="T1" fmla="*/ 0 h 700"/>
                <a:gd name="T2" fmla="*/ 5 w 690"/>
                <a:gd name="T3" fmla="*/ 248 h 700"/>
                <a:gd name="T4" fmla="*/ 23 w 690"/>
                <a:gd name="T5" fmla="*/ 283 h 700"/>
                <a:gd name="T6" fmla="*/ 58 w 690"/>
                <a:gd name="T7" fmla="*/ 264 h 700"/>
                <a:gd name="T8" fmla="*/ 340 w 690"/>
                <a:gd name="T9" fmla="*/ 55 h 700"/>
                <a:gd name="T10" fmla="*/ 634 w 690"/>
                <a:gd name="T11" fmla="*/ 350 h 700"/>
                <a:gd name="T12" fmla="*/ 340 w 690"/>
                <a:gd name="T13" fmla="*/ 644 h 700"/>
                <a:gd name="T14" fmla="*/ 255 w 690"/>
                <a:gd name="T15" fmla="*/ 632 h 700"/>
                <a:gd name="T16" fmla="*/ 220 w 690"/>
                <a:gd name="T17" fmla="*/ 650 h 700"/>
                <a:gd name="T18" fmla="*/ 239 w 690"/>
                <a:gd name="T19" fmla="*/ 685 h 700"/>
                <a:gd name="T20" fmla="*/ 340 w 690"/>
                <a:gd name="T21" fmla="*/ 700 h 700"/>
                <a:gd name="T22" fmla="*/ 690 w 690"/>
                <a:gd name="T23" fmla="*/ 350 h 700"/>
                <a:gd name="T24" fmla="*/ 340 w 690"/>
                <a:gd name="T25"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0" h="700">
                  <a:moveTo>
                    <a:pt x="340" y="0"/>
                  </a:moveTo>
                  <a:cubicBezTo>
                    <a:pt x="187" y="0"/>
                    <a:pt x="49" y="102"/>
                    <a:pt x="5" y="248"/>
                  </a:cubicBezTo>
                  <a:cubicBezTo>
                    <a:pt x="0" y="263"/>
                    <a:pt x="8" y="278"/>
                    <a:pt x="23" y="283"/>
                  </a:cubicBezTo>
                  <a:cubicBezTo>
                    <a:pt x="38" y="287"/>
                    <a:pt x="53" y="279"/>
                    <a:pt x="58" y="264"/>
                  </a:cubicBezTo>
                  <a:cubicBezTo>
                    <a:pt x="95" y="141"/>
                    <a:pt x="211" y="55"/>
                    <a:pt x="340" y="55"/>
                  </a:cubicBezTo>
                  <a:cubicBezTo>
                    <a:pt x="502" y="55"/>
                    <a:pt x="634" y="187"/>
                    <a:pt x="634" y="350"/>
                  </a:cubicBezTo>
                  <a:cubicBezTo>
                    <a:pt x="634" y="512"/>
                    <a:pt x="502" y="644"/>
                    <a:pt x="340" y="644"/>
                  </a:cubicBezTo>
                  <a:cubicBezTo>
                    <a:pt x="311" y="644"/>
                    <a:pt x="282" y="640"/>
                    <a:pt x="255" y="632"/>
                  </a:cubicBezTo>
                  <a:cubicBezTo>
                    <a:pt x="240" y="627"/>
                    <a:pt x="224" y="635"/>
                    <a:pt x="220" y="650"/>
                  </a:cubicBezTo>
                  <a:cubicBezTo>
                    <a:pt x="216" y="665"/>
                    <a:pt x="224" y="680"/>
                    <a:pt x="239" y="685"/>
                  </a:cubicBezTo>
                  <a:cubicBezTo>
                    <a:pt x="271" y="695"/>
                    <a:pt x="305" y="700"/>
                    <a:pt x="340" y="700"/>
                  </a:cubicBezTo>
                  <a:cubicBezTo>
                    <a:pt x="533" y="700"/>
                    <a:pt x="690" y="543"/>
                    <a:pt x="690" y="350"/>
                  </a:cubicBezTo>
                  <a:cubicBezTo>
                    <a:pt x="690" y="157"/>
                    <a:pt x="533" y="0"/>
                    <a:pt x="3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7" name="Freeform 6">
              <a:extLst>
                <a:ext uri="{FF2B5EF4-FFF2-40B4-BE49-F238E27FC236}">
                  <a16:creationId xmlns:a16="http://schemas.microsoft.com/office/drawing/2014/main" id="{7FB92EA6-E6D8-4545-99A5-EBA78FD90BA6}"/>
                </a:ext>
              </a:extLst>
            </p:cNvPr>
            <p:cNvSpPr>
              <a:spLocks noEditPoints="1"/>
            </p:cNvSpPr>
            <p:nvPr/>
          </p:nvSpPr>
          <p:spPr bwMode="auto">
            <a:xfrm>
              <a:off x="4206321" y="2636171"/>
              <a:ext cx="568106" cy="312334"/>
            </a:xfrm>
            <a:custGeom>
              <a:avLst/>
              <a:gdLst>
                <a:gd name="T0" fmla="*/ 627 w 850"/>
                <a:gd name="T1" fmla="*/ 12 h 472"/>
                <a:gd name="T2" fmla="*/ 597 w 850"/>
                <a:gd name="T3" fmla="*/ 4 h 472"/>
                <a:gd name="T4" fmla="*/ 538 w 850"/>
                <a:gd name="T5" fmla="*/ 26 h 472"/>
                <a:gd name="T6" fmla="*/ 425 w 850"/>
                <a:gd name="T7" fmla="*/ 74 h 472"/>
                <a:gd name="T8" fmla="*/ 311 w 850"/>
                <a:gd name="T9" fmla="*/ 26 h 472"/>
                <a:gd name="T10" fmla="*/ 252 w 850"/>
                <a:gd name="T11" fmla="*/ 4 h 472"/>
                <a:gd name="T12" fmla="*/ 222 w 850"/>
                <a:gd name="T13" fmla="*/ 12 h 472"/>
                <a:gd name="T14" fmla="*/ 0 w 850"/>
                <a:gd name="T15" fmla="*/ 305 h 472"/>
                <a:gd name="T16" fmla="*/ 0 w 850"/>
                <a:gd name="T17" fmla="*/ 444 h 472"/>
                <a:gd name="T18" fmla="*/ 27 w 850"/>
                <a:gd name="T19" fmla="*/ 472 h 472"/>
                <a:gd name="T20" fmla="*/ 822 w 850"/>
                <a:gd name="T21" fmla="*/ 472 h 472"/>
                <a:gd name="T22" fmla="*/ 850 w 850"/>
                <a:gd name="T23" fmla="*/ 444 h 472"/>
                <a:gd name="T24" fmla="*/ 850 w 850"/>
                <a:gd name="T25" fmla="*/ 305 h 472"/>
                <a:gd name="T26" fmla="*/ 627 w 850"/>
                <a:gd name="T27" fmla="*/ 12 h 472"/>
                <a:gd name="T28" fmla="*/ 794 w 850"/>
                <a:gd name="T29" fmla="*/ 416 h 472"/>
                <a:gd name="T30" fmla="*/ 55 w 850"/>
                <a:gd name="T31" fmla="*/ 416 h 472"/>
                <a:gd name="T32" fmla="*/ 55 w 850"/>
                <a:gd name="T33" fmla="*/ 305 h 472"/>
                <a:gd name="T34" fmla="*/ 236 w 850"/>
                <a:gd name="T35" fmla="*/ 66 h 472"/>
                <a:gd name="T36" fmla="*/ 259 w 850"/>
                <a:gd name="T37" fmla="*/ 60 h 472"/>
                <a:gd name="T38" fmla="*/ 283 w 850"/>
                <a:gd name="T39" fmla="*/ 74 h 472"/>
                <a:gd name="T40" fmla="*/ 425 w 850"/>
                <a:gd name="T41" fmla="*/ 130 h 472"/>
                <a:gd name="T42" fmla="*/ 566 w 850"/>
                <a:gd name="T43" fmla="*/ 74 h 472"/>
                <a:gd name="T44" fmla="*/ 590 w 850"/>
                <a:gd name="T45" fmla="*/ 60 h 472"/>
                <a:gd name="T46" fmla="*/ 613 w 850"/>
                <a:gd name="T47" fmla="*/ 66 h 472"/>
                <a:gd name="T48" fmla="*/ 794 w 850"/>
                <a:gd name="T49" fmla="*/ 305 h 472"/>
                <a:gd name="T50" fmla="*/ 794 w 850"/>
                <a:gd name="T51" fmla="*/ 41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0" h="472">
                  <a:moveTo>
                    <a:pt x="627" y="12"/>
                  </a:moveTo>
                  <a:cubicBezTo>
                    <a:pt x="597" y="4"/>
                    <a:pt x="597" y="4"/>
                    <a:pt x="597" y="4"/>
                  </a:cubicBezTo>
                  <a:cubicBezTo>
                    <a:pt x="581" y="0"/>
                    <a:pt x="569" y="8"/>
                    <a:pt x="538" y="26"/>
                  </a:cubicBezTo>
                  <a:cubicBezTo>
                    <a:pt x="507" y="44"/>
                    <a:pt x="456" y="74"/>
                    <a:pt x="425" y="74"/>
                  </a:cubicBezTo>
                  <a:cubicBezTo>
                    <a:pt x="393" y="74"/>
                    <a:pt x="342" y="44"/>
                    <a:pt x="311" y="26"/>
                  </a:cubicBezTo>
                  <a:cubicBezTo>
                    <a:pt x="281" y="8"/>
                    <a:pt x="268" y="0"/>
                    <a:pt x="252" y="4"/>
                  </a:cubicBezTo>
                  <a:cubicBezTo>
                    <a:pt x="222" y="12"/>
                    <a:pt x="222" y="12"/>
                    <a:pt x="222" y="12"/>
                  </a:cubicBezTo>
                  <a:cubicBezTo>
                    <a:pt x="89" y="48"/>
                    <a:pt x="0" y="165"/>
                    <a:pt x="0" y="305"/>
                  </a:cubicBezTo>
                  <a:cubicBezTo>
                    <a:pt x="0" y="444"/>
                    <a:pt x="0" y="444"/>
                    <a:pt x="0" y="444"/>
                  </a:cubicBezTo>
                  <a:cubicBezTo>
                    <a:pt x="0" y="460"/>
                    <a:pt x="12" y="472"/>
                    <a:pt x="27" y="472"/>
                  </a:cubicBezTo>
                  <a:cubicBezTo>
                    <a:pt x="822" y="472"/>
                    <a:pt x="822" y="472"/>
                    <a:pt x="822" y="472"/>
                  </a:cubicBezTo>
                  <a:cubicBezTo>
                    <a:pt x="837" y="472"/>
                    <a:pt x="850" y="460"/>
                    <a:pt x="850" y="444"/>
                  </a:cubicBezTo>
                  <a:cubicBezTo>
                    <a:pt x="850" y="305"/>
                    <a:pt x="850" y="305"/>
                    <a:pt x="850" y="305"/>
                  </a:cubicBezTo>
                  <a:cubicBezTo>
                    <a:pt x="850" y="165"/>
                    <a:pt x="760" y="48"/>
                    <a:pt x="627" y="12"/>
                  </a:cubicBezTo>
                  <a:close/>
                  <a:moveTo>
                    <a:pt x="794" y="416"/>
                  </a:moveTo>
                  <a:cubicBezTo>
                    <a:pt x="55" y="416"/>
                    <a:pt x="55" y="416"/>
                    <a:pt x="55" y="416"/>
                  </a:cubicBezTo>
                  <a:cubicBezTo>
                    <a:pt x="55" y="305"/>
                    <a:pt x="55" y="305"/>
                    <a:pt x="55" y="305"/>
                  </a:cubicBezTo>
                  <a:cubicBezTo>
                    <a:pt x="55" y="189"/>
                    <a:pt x="126" y="95"/>
                    <a:pt x="236" y="66"/>
                  </a:cubicBezTo>
                  <a:cubicBezTo>
                    <a:pt x="259" y="60"/>
                    <a:pt x="259" y="60"/>
                    <a:pt x="259" y="60"/>
                  </a:cubicBezTo>
                  <a:cubicBezTo>
                    <a:pt x="265" y="63"/>
                    <a:pt x="275" y="69"/>
                    <a:pt x="283" y="74"/>
                  </a:cubicBezTo>
                  <a:cubicBezTo>
                    <a:pt x="323" y="97"/>
                    <a:pt x="377" y="130"/>
                    <a:pt x="425" y="130"/>
                  </a:cubicBezTo>
                  <a:cubicBezTo>
                    <a:pt x="472" y="130"/>
                    <a:pt x="526" y="97"/>
                    <a:pt x="566" y="74"/>
                  </a:cubicBezTo>
                  <a:cubicBezTo>
                    <a:pt x="574" y="69"/>
                    <a:pt x="584" y="63"/>
                    <a:pt x="590" y="60"/>
                  </a:cubicBezTo>
                  <a:cubicBezTo>
                    <a:pt x="613" y="66"/>
                    <a:pt x="613" y="66"/>
                    <a:pt x="613" y="66"/>
                  </a:cubicBezTo>
                  <a:cubicBezTo>
                    <a:pt x="723" y="95"/>
                    <a:pt x="794" y="189"/>
                    <a:pt x="794" y="305"/>
                  </a:cubicBezTo>
                  <a:lnTo>
                    <a:pt x="794" y="4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8" name="Freeform 7">
              <a:extLst>
                <a:ext uri="{FF2B5EF4-FFF2-40B4-BE49-F238E27FC236}">
                  <a16:creationId xmlns:a16="http://schemas.microsoft.com/office/drawing/2014/main" id="{95666C64-F46B-481A-A23E-0FDA58CC5B92}"/>
                </a:ext>
              </a:extLst>
            </p:cNvPr>
            <p:cNvSpPr>
              <a:spLocks noEditPoints="1"/>
            </p:cNvSpPr>
            <p:nvPr/>
          </p:nvSpPr>
          <p:spPr bwMode="auto">
            <a:xfrm>
              <a:off x="4345228" y="2297220"/>
              <a:ext cx="289460" cy="286548"/>
            </a:xfrm>
            <a:custGeom>
              <a:avLst/>
              <a:gdLst>
                <a:gd name="T0" fmla="*/ 216 w 433"/>
                <a:gd name="T1" fmla="*/ 433 h 433"/>
                <a:gd name="T2" fmla="*/ 433 w 433"/>
                <a:gd name="T3" fmla="*/ 217 h 433"/>
                <a:gd name="T4" fmla="*/ 216 w 433"/>
                <a:gd name="T5" fmla="*/ 0 h 433"/>
                <a:gd name="T6" fmla="*/ 0 w 433"/>
                <a:gd name="T7" fmla="*/ 217 h 433"/>
                <a:gd name="T8" fmla="*/ 216 w 433"/>
                <a:gd name="T9" fmla="*/ 433 h 433"/>
                <a:gd name="T10" fmla="*/ 216 w 433"/>
                <a:gd name="T11" fmla="*/ 56 h 433"/>
                <a:gd name="T12" fmla="*/ 377 w 433"/>
                <a:gd name="T13" fmla="*/ 217 h 433"/>
                <a:gd name="T14" fmla="*/ 216 w 433"/>
                <a:gd name="T15" fmla="*/ 377 h 433"/>
                <a:gd name="T16" fmla="*/ 56 w 433"/>
                <a:gd name="T17" fmla="*/ 217 h 433"/>
                <a:gd name="T18" fmla="*/ 216 w 433"/>
                <a:gd name="T19" fmla="*/ 56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3" h="433">
                  <a:moveTo>
                    <a:pt x="216" y="433"/>
                  </a:moveTo>
                  <a:cubicBezTo>
                    <a:pt x="336" y="433"/>
                    <a:pt x="433" y="336"/>
                    <a:pt x="433" y="217"/>
                  </a:cubicBezTo>
                  <a:cubicBezTo>
                    <a:pt x="433" y="97"/>
                    <a:pt x="336" y="0"/>
                    <a:pt x="216" y="0"/>
                  </a:cubicBezTo>
                  <a:cubicBezTo>
                    <a:pt x="97" y="0"/>
                    <a:pt x="0" y="97"/>
                    <a:pt x="0" y="217"/>
                  </a:cubicBezTo>
                  <a:cubicBezTo>
                    <a:pt x="0" y="336"/>
                    <a:pt x="97" y="433"/>
                    <a:pt x="216" y="433"/>
                  </a:cubicBezTo>
                  <a:close/>
                  <a:moveTo>
                    <a:pt x="216" y="56"/>
                  </a:moveTo>
                  <a:cubicBezTo>
                    <a:pt x="305" y="56"/>
                    <a:pt x="377" y="128"/>
                    <a:pt x="377" y="217"/>
                  </a:cubicBezTo>
                  <a:cubicBezTo>
                    <a:pt x="377" y="305"/>
                    <a:pt x="305" y="377"/>
                    <a:pt x="216" y="377"/>
                  </a:cubicBezTo>
                  <a:cubicBezTo>
                    <a:pt x="128" y="377"/>
                    <a:pt x="56" y="305"/>
                    <a:pt x="56" y="217"/>
                  </a:cubicBezTo>
                  <a:cubicBezTo>
                    <a:pt x="56" y="128"/>
                    <a:pt x="128" y="56"/>
                    <a:pt x="21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9" name="Freeform 8">
              <a:extLst>
                <a:ext uri="{FF2B5EF4-FFF2-40B4-BE49-F238E27FC236}">
                  <a16:creationId xmlns:a16="http://schemas.microsoft.com/office/drawing/2014/main" id="{BB22D7AD-2473-456E-8CB7-F4E96F9A41DC}"/>
                </a:ext>
              </a:extLst>
            </p:cNvPr>
            <p:cNvSpPr>
              <a:spLocks/>
            </p:cNvSpPr>
            <p:nvPr/>
          </p:nvSpPr>
          <p:spPr bwMode="auto">
            <a:xfrm>
              <a:off x="4705389" y="2295973"/>
              <a:ext cx="37014" cy="148473"/>
            </a:xfrm>
            <a:custGeom>
              <a:avLst/>
              <a:gdLst>
                <a:gd name="T0" fmla="*/ 28 w 55"/>
                <a:gd name="T1" fmla="*/ 0 h 224"/>
                <a:gd name="T2" fmla="*/ 0 w 55"/>
                <a:gd name="T3" fmla="*/ 27 h 224"/>
                <a:gd name="T4" fmla="*/ 0 w 55"/>
                <a:gd name="T5" fmla="*/ 196 h 224"/>
                <a:gd name="T6" fmla="*/ 28 w 55"/>
                <a:gd name="T7" fmla="*/ 224 h 224"/>
                <a:gd name="T8" fmla="*/ 55 w 55"/>
                <a:gd name="T9" fmla="*/ 196 h 224"/>
                <a:gd name="T10" fmla="*/ 55 w 55"/>
                <a:gd name="T11" fmla="*/ 27 h 224"/>
                <a:gd name="T12" fmla="*/ 28 w 55"/>
                <a:gd name="T13" fmla="*/ 0 h 224"/>
              </a:gdLst>
              <a:ahLst/>
              <a:cxnLst>
                <a:cxn ang="0">
                  <a:pos x="T0" y="T1"/>
                </a:cxn>
                <a:cxn ang="0">
                  <a:pos x="T2" y="T3"/>
                </a:cxn>
                <a:cxn ang="0">
                  <a:pos x="T4" y="T5"/>
                </a:cxn>
                <a:cxn ang="0">
                  <a:pos x="T6" y="T7"/>
                </a:cxn>
                <a:cxn ang="0">
                  <a:pos x="T8" y="T9"/>
                </a:cxn>
                <a:cxn ang="0">
                  <a:pos x="T10" y="T11"/>
                </a:cxn>
                <a:cxn ang="0">
                  <a:pos x="T12" y="T13"/>
                </a:cxn>
              </a:cxnLst>
              <a:rect l="0" t="0" r="r" b="b"/>
              <a:pathLst>
                <a:path w="55" h="224">
                  <a:moveTo>
                    <a:pt x="28" y="0"/>
                  </a:moveTo>
                  <a:cubicBezTo>
                    <a:pt x="12" y="0"/>
                    <a:pt x="0" y="12"/>
                    <a:pt x="0" y="27"/>
                  </a:cubicBezTo>
                  <a:cubicBezTo>
                    <a:pt x="0" y="196"/>
                    <a:pt x="0" y="196"/>
                    <a:pt x="0" y="196"/>
                  </a:cubicBezTo>
                  <a:cubicBezTo>
                    <a:pt x="0" y="212"/>
                    <a:pt x="12" y="224"/>
                    <a:pt x="28" y="224"/>
                  </a:cubicBezTo>
                  <a:cubicBezTo>
                    <a:pt x="43" y="224"/>
                    <a:pt x="55" y="212"/>
                    <a:pt x="55" y="196"/>
                  </a:cubicBezTo>
                  <a:cubicBezTo>
                    <a:pt x="55" y="27"/>
                    <a:pt x="55" y="27"/>
                    <a:pt x="55" y="27"/>
                  </a:cubicBezTo>
                  <a:cubicBezTo>
                    <a:pt x="55" y="12"/>
                    <a:pt x="43"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0" name="Freeform 9">
              <a:extLst>
                <a:ext uri="{FF2B5EF4-FFF2-40B4-BE49-F238E27FC236}">
                  <a16:creationId xmlns:a16="http://schemas.microsoft.com/office/drawing/2014/main" id="{C97135E1-6EB9-42C5-A774-876E9DAE472F}"/>
                </a:ext>
              </a:extLst>
            </p:cNvPr>
            <p:cNvSpPr>
              <a:spLocks/>
            </p:cNvSpPr>
            <p:nvPr/>
          </p:nvSpPr>
          <p:spPr bwMode="auto">
            <a:xfrm>
              <a:off x="4705389" y="2208220"/>
              <a:ext cx="37430" cy="37014"/>
            </a:xfrm>
            <a:custGeom>
              <a:avLst/>
              <a:gdLst>
                <a:gd name="T0" fmla="*/ 47 w 56"/>
                <a:gd name="T1" fmla="*/ 8 h 56"/>
                <a:gd name="T2" fmla="*/ 43 w 56"/>
                <a:gd name="T3" fmla="*/ 5 h 56"/>
                <a:gd name="T4" fmla="*/ 38 w 56"/>
                <a:gd name="T5" fmla="*/ 2 h 56"/>
                <a:gd name="T6" fmla="*/ 33 w 56"/>
                <a:gd name="T7" fmla="*/ 1 h 56"/>
                <a:gd name="T8" fmla="*/ 22 w 56"/>
                <a:gd name="T9" fmla="*/ 1 h 56"/>
                <a:gd name="T10" fmla="*/ 17 w 56"/>
                <a:gd name="T11" fmla="*/ 2 h 56"/>
                <a:gd name="T12" fmla="*/ 12 w 56"/>
                <a:gd name="T13" fmla="*/ 5 h 56"/>
                <a:gd name="T14" fmla="*/ 8 w 56"/>
                <a:gd name="T15" fmla="*/ 8 h 56"/>
                <a:gd name="T16" fmla="*/ 0 w 56"/>
                <a:gd name="T17" fmla="*/ 28 h 56"/>
                <a:gd name="T18" fmla="*/ 8 w 56"/>
                <a:gd name="T19" fmla="*/ 48 h 56"/>
                <a:gd name="T20" fmla="*/ 12 w 56"/>
                <a:gd name="T21" fmla="*/ 51 h 56"/>
                <a:gd name="T22" fmla="*/ 17 w 56"/>
                <a:gd name="T23" fmla="*/ 54 h 56"/>
                <a:gd name="T24" fmla="*/ 22 w 56"/>
                <a:gd name="T25" fmla="*/ 55 h 56"/>
                <a:gd name="T26" fmla="*/ 28 w 56"/>
                <a:gd name="T27" fmla="*/ 56 h 56"/>
                <a:gd name="T28" fmla="*/ 33 w 56"/>
                <a:gd name="T29" fmla="*/ 55 h 56"/>
                <a:gd name="T30" fmla="*/ 38 w 56"/>
                <a:gd name="T31" fmla="*/ 54 h 56"/>
                <a:gd name="T32" fmla="*/ 43 w 56"/>
                <a:gd name="T33" fmla="*/ 51 h 56"/>
                <a:gd name="T34" fmla="*/ 47 w 56"/>
                <a:gd name="T35" fmla="*/ 48 h 56"/>
                <a:gd name="T36" fmla="*/ 56 w 56"/>
                <a:gd name="T37" fmla="*/ 28 h 56"/>
                <a:gd name="T38" fmla="*/ 47 w 56"/>
                <a:gd name="T3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56">
                  <a:moveTo>
                    <a:pt x="47" y="8"/>
                  </a:moveTo>
                  <a:cubicBezTo>
                    <a:pt x="46" y="7"/>
                    <a:pt x="45" y="6"/>
                    <a:pt x="43" y="5"/>
                  </a:cubicBezTo>
                  <a:cubicBezTo>
                    <a:pt x="42" y="4"/>
                    <a:pt x="40" y="3"/>
                    <a:pt x="38" y="2"/>
                  </a:cubicBezTo>
                  <a:cubicBezTo>
                    <a:pt x="37" y="2"/>
                    <a:pt x="35" y="1"/>
                    <a:pt x="33" y="1"/>
                  </a:cubicBezTo>
                  <a:cubicBezTo>
                    <a:pt x="29" y="0"/>
                    <a:pt x="26" y="0"/>
                    <a:pt x="22" y="1"/>
                  </a:cubicBezTo>
                  <a:cubicBezTo>
                    <a:pt x="20" y="1"/>
                    <a:pt x="19" y="2"/>
                    <a:pt x="17" y="2"/>
                  </a:cubicBezTo>
                  <a:cubicBezTo>
                    <a:pt x="15" y="3"/>
                    <a:pt x="14" y="4"/>
                    <a:pt x="12" y="5"/>
                  </a:cubicBezTo>
                  <a:cubicBezTo>
                    <a:pt x="11" y="6"/>
                    <a:pt x="9" y="7"/>
                    <a:pt x="8" y="8"/>
                  </a:cubicBezTo>
                  <a:cubicBezTo>
                    <a:pt x="3" y="13"/>
                    <a:pt x="0" y="21"/>
                    <a:pt x="0" y="28"/>
                  </a:cubicBezTo>
                  <a:cubicBezTo>
                    <a:pt x="0" y="35"/>
                    <a:pt x="3" y="42"/>
                    <a:pt x="8" y="48"/>
                  </a:cubicBezTo>
                  <a:cubicBezTo>
                    <a:pt x="9" y="49"/>
                    <a:pt x="11" y="50"/>
                    <a:pt x="12" y="51"/>
                  </a:cubicBezTo>
                  <a:cubicBezTo>
                    <a:pt x="14" y="52"/>
                    <a:pt x="15" y="53"/>
                    <a:pt x="17" y="54"/>
                  </a:cubicBezTo>
                  <a:cubicBezTo>
                    <a:pt x="19" y="54"/>
                    <a:pt x="20" y="55"/>
                    <a:pt x="22" y="55"/>
                  </a:cubicBezTo>
                  <a:cubicBezTo>
                    <a:pt x="24" y="56"/>
                    <a:pt x="26" y="56"/>
                    <a:pt x="28" y="56"/>
                  </a:cubicBezTo>
                  <a:cubicBezTo>
                    <a:pt x="29" y="56"/>
                    <a:pt x="31" y="56"/>
                    <a:pt x="33" y="55"/>
                  </a:cubicBezTo>
                  <a:cubicBezTo>
                    <a:pt x="35" y="55"/>
                    <a:pt x="37" y="54"/>
                    <a:pt x="38" y="54"/>
                  </a:cubicBezTo>
                  <a:cubicBezTo>
                    <a:pt x="40" y="53"/>
                    <a:pt x="42" y="52"/>
                    <a:pt x="43" y="51"/>
                  </a:cubicBezTo>
                  <a:cubicBezTo>
                    <a:pt x="45" y="50"/>
                    <a:pt x="46" y="49"/>
                    <a:pt x="47" y="48"/>
                  </a:cubicBezTo>
                  <a:cubicBezTo>
                    <a:pt x="52" y="42"/>
                    <a:pt x="56" y="35"/>
                    <a:pt x="56" y="28"/>
                  </a:cubicBezTo>
                  <a:cubicBezTo>
                    <a:pt x="56" y="21"/>
                    <a:pt x="52" y="13"/>
                    <a:pt x="4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1" name="Freeform 10">
              <a:extLst>
                <a:ext uri="{FF2B5EF4-FFF2-40B4-BE49-F238E27FC236}">
                  <a16:creationId xmlns:a16="http://schemas.microsoft.com/office/drawing/2014/main" id="{1816E0A0-E56A-40A2-B131-50B3B0D946D6}"/>
                </a:ext>
              </a:extLst>
            </p:cNvPr>
            <p:cNvSpPr>
              <a:spLocks noEditPoints="1"/>
            </p:cNvSpPr>
            <p:nvPr/>
          </p:nvSpPr>
          <p:spPr bwMode="auto">
            <a:xfrm>
              <a:off x="3867786" y="1878003"/>
              <a:ext cx="1362456" cy="1348316"/>
            </a:xfrm>
            <a:custGeom>
              <a:avLst/>
              <a:gdLst>
                <a:gd name="T0" fmla="*/ 1019 w 2038"/>
                <a:gd name="T1" fmla="*/ 0 h 2038"/>
                <a:gd name="T2" fmla="*/ 0 w 2038"/>
                <a:gd name="T3" fmla="*/ 1019 h 2038"/>
                <a:gd name="T4" fmla="*/ 1019 w 2038"/>
                <a:gd name="T5" fmla="*/ 2038 h 2038"/>
                <a:gd name="T6" fmla="*/ 2038 w 2038"/>
                <a:gd name="T7" fmla="*/ 1019 h 2038"/>
                <a:gd name="T8" fmla="*/ 1019 w 2038"/>
                <a:gd name="T9" fmla="*/ 0 h 2038"/>
                <a:gd name="T10" fmla="*/ 1019 w 2038"/>
                <a:gd name="T11" fmla="*/ 1982 h 2038"/>
                <a:gd name="T12" fmla="*/ 55 w 2038"/>
                <a:gd name="T13" fmla="*/ 1019 h 2038"/>
                <a:gd name="T14" fmla="*/ 1019 w 2038"/>
                <a:gd name="T15" fmla="*/ 55 h 2038"/>
                <a:gd name="T16" fmla="*/ 1982 w 2038"/>
                <a:gd name="T17" fmla="*/ 1019 h 2038"/>
                <a:gd name="T18" fmla="*/ 1019 w 2038"/>
                <a:gd name="T19" fmla="*/ 1982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8" h="2038">
                  <a:moveTo>
                    <a:pt x="1019" y="0"/>
                  </a:moveTo>
                  <a:cubicBezTo>
                    <a:pt x="456" y="0"/>
                    <a:pt x="0" y="456"/>
                    <a:pt x="0" y="1019"/>
                  </a:cubicBezTo>
                  <a:cubicBezTo>
                    <a:pt x="0" y="1582"/>
                    <a:pt x="456" y="2038"/>
                    <a:pt x="1019" y="2038"/>
                  </a:cubicBezTo>
                  <a:cubicBezTo>
                    <a:pt x="1581" y="2038"/>
                    <a:pt x="2038" y="1582"/>
                    <a:pt x="2038" y="1019"/>
                  </a:cubicBezTo>
                  <a:cubicBezTo>
                    <a:pt x="2038" y="456"/>
                    <a:pt x="1581" y="0"/>
                    <a:pt x="1019" y="0"/>
                  </a:cubicBezTo>
                  <a:close/>
                  <a:moveTo>
                    <a:pt x="1019" y="1982"/>
                  </a:moveTo>
                  <a:cubicBezTo>
                    <a:pt x="487" y="1982"/>
                    <a:pt x="55" y="1550"/>
                    <a:pt x="55" y="1019"/>
                  </a:cubicBezTo>
                  <a:cubicBezTo>
                    <a:pt x="55" y="487"/>
                    <a:pt x="487" y="55"/>
                    <a:pt x="1019" y="55"/>
                  </a:cubicBezTo>
                  <a:cubicBezTo>
                    <a:pt x="1550" y="55"/>
                    <a:pt x="1982" y="487"/>
                    <a:pt x="1982" y="1019"/>
                  </a:cubicBezTo>
                  <a:cubicBezTo>
                    <a:pt x="1982" y="1550"/>
                    <a:pt x="1550" y="1982"/>
                    <a:pt x="1019" y="19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cxnSp>
        <p:nvCxnSpPr>
          <p:cNvPr id="12" name="Straight Connector 11"/>
          <p:cNvCxnSpPr/>
          <p:nvPr/>
        </p:nvCxnSpPr>
        <p:spPr>
          <a:xfrm>
            <a:off x="4284663" y="2582863"/>
            <a:ext cx="3175" cy="220345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9199563" y="2587625"/>
            <a:ext cx="3175" cy="2205038"/>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875B4098-46AA-3745-A7E8-195A89D304B7}"/>
              </a:ext>
            </a:extLst>
          </p:cNvPr>
          <p:cNvGrpSpPr>
            <a:grpSpLocks noChangeAspect="1"/>
          </p:cNvGrpSpPr>
          <p:nvPr/>
        </p:nvGrpSpPr>
        <p:grpSpPr>
          <a:xfrm>
            <a:off x="6268720" y="5213415"/>
            <a:ext cx="487680" cy="487680"/>
            <a:chOff x="2670175" y="1189038"/>
            <a:chExt cx="911225" cy="911225"/>
          </a:xfrm>
          <a:solidFill>
            <a:schemeClr val="accent3"/>
          </a:solidFill>
        </p:grpSpPr>
        <p:sp>
          <p:nvSpPr>
            <p:cNvPr id="15" name="Freeform 51"/>
            <p:cNvSpPr>
              <a:spLocks noEditPoints="1"/>
            </p:cNvSpPr>
            <p:nvPr/>
          </p:nvSpPr>
          <p:spPr bwMode="auto">
            <a:xfrm>
              <a:off x="2670175" y="1189038"/>
              <a:ext cx="911225" cy="911225"/>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62 w 196"/>
                <a:gd name="T11" fmla="*/ 146 h 196"/>
                <a:gd name="T12" fmla="*/ 151 w 196"/>
                <a:gd name="T13" fmla="*/ 151 h 196"/>
                <a:gd name="T14" fmla="*/ 45 w 196"/>
                <a:gd name="T15" fmla="*/ 151 h 196"/>
                <a:gd name="T16" fmla="*/ 35 w 196"/>
                <a:gd name="T17" fmla="*/ 146 h 196"/>
                <a:gd name="T18" fmla="*/ 35 w 196"/>
                <a:gd name="T19" fmla="*/ 134 h 196"/>
                <a:gd name="T20" fmla="*/ 89 w 196"/>
                <a:gd name="T21" fmla="*/ 36 h 196"/>
                <a:gd name="T22" fmla="*/ 98 w 196"/>
                <a:gd name="T23" fmla="*/ 29 h 196"/>
                <a:gd name="T24" fmla="*/ 98 w 196"/>
                <a:gd name="T25" fmla="*/ 29 h 196"/>
                <a:gd name="T26" fmla="*/ 108 w 196"/>
                <a:gd name="T27" fmla="*/ 36 h 196"/>
                <a:gd name="T28" fmla="*/ 161 w 196"/>
                <a:gd name="T29" fmla="*/ 134 h 196"/>
                <a:gd name="T30" fmla="*/ 162 w 196"/>
                <a:gd name="T31" fmla="*/ 14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196">
                  <a:moveTo>
                    <a:pt x="98" y="0"/>
                  </a:moveTo>
                  <a:cubicBezTo>
                    <a:pt x="44" y="0"/>
                    <a:pt x="0" y="44"/>
                    <a:pt x="0" y="98"/>
                  </a:cubicBezTo>
                  <a:cubicBezTo>
                    <a:pt x="0" y="153"/>
                    <a:pt x="44" y="196"/>
                    <a:pt x="98" y="196"/>
                  </a:cubicBezTo>
                  <a:cubicBezTo>
                    <a:pt x="152" y="196"/>
                    <a:pt x="196" y="153"/>
                    <a:pt x="196" y="98"/>
                  </a:cubicBezTo>
                  <a:cubicBezTo>
                    <a:pt x="196" y="44"/>
                    <a:pt x="152" y="0"/>
                    <a:pt x="98" y="0"/>
                  </a:cubicBezTo>
                  <a:close/>
                  <a:moveTo>
                    <a:pt x="162" y="146"/>
                  </a:moveTo>
                  <a:cubicBezTo>
                    <a:pt x="160" y="149"/>
                    <a:pt x="156" y="151"/>
                    <a:pt x="151" y="151"/>
                  </a:cubicBezTo>
                  <a:cubicBezTo>
                    <a:pt x="45" y="151"/>
                    <a:pt x="45" y="151"/>
                    <a:pt x="45" y="151"/>
                  </a:cubicBezTo>
                  <a:cubicBezTo>
                    <a:pt x="41" y="151"/>
                    <a:pt x="37" y="149"/>
                    <a:pt x="35" y="146"/>
                  </a:cubicBezTo>
                  <a:cubicBezTo>
                    <a:pt x="33" y="143"/>
                    <a:pt x="33" y="139"/>
                    <a:pt x="35" y="134"/>
                  </a:cubicBezTo>
                  <a:cubicBezTo>
                    <a:pt x="89" y="36"/>
                    <a:pt x="89" y="36"/>
                    <a:pt x="89" y="36"/>
                  </a:cubicBezTo>
                  <a:cubicBezTo>
                    <a:pt x="91" y="32"/>
                    <a:pt x="95" y="29"/>
                    <a:pt x="98" y="29"/>
                  </a:cubicBezTo>
                  <a:cubicBezTo>
                    <a:pt x="98" y="29"/>
                    <a:pt x="98" y="29"/>
                    <a:pt x="98" y="29"/>
                  </a:cubicBezTo>
                  <a:cubicBezTo>
                    <a:pt x="102" y="29"/>
                    <a:pt x="105" y="32"/>
                    <a:pt x="108" y="36"/>
                  </a:cubicBezTo>
                  <a:cubicBezTo>
                    <a:pt x="161" y="134"/>
                    <a:pt x="161" y="134"/>
                    <a:pt x="161" y="134"/>
                  </a:cubicBezTo>
                  <a:cubicBezTo>
                    <a:pt x="164" y="139"/>
                    <a:pt x="164" y="143"/>
                    <a:pt x="162" y="1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9018">
                <a:defRPr/>
              </a:pPr>
              <a:endParaRPr lang="en-US" dirty="0">
                <a:solidFill>
                  <a:srgbClr val="000000"/>
                </a:solidFill>
                <a:latin typeface="Franklin Gothic Book"/>
              </a:endParaRPr>
            </a:p>
          </p:txBody>
        </p:sp>
        <p:sp>
          <p:nvSpPr>
            <p:cNvPr id="16" name="Freeform 52"/>
            <p:cNvSpPr>
              <a:spLocks noEditPoints="1"/>
            </p:cNvSpPr>
            <p:nvPr/>
          </p:nvSpPr>
          <p:spPr bwMode="auto">
            <a:xfrm>
              <a:off x="2846388" y="1352550"/>
              <a:ext cx="557213" cy="515938"/>
            </a:xfrm>
            <a:custGeom>
              <a:avLst/>
              <a:gdLst>
                <a:gd name="T0" fmla="*/ 65 w 120"/>
                <a:gd name="T1" fmla="*/ 4 h 111"/>
                <a:gd name="T2" fmla="*/ 60 w 120"/>
                <a:gd name="T3" fmla="*/ 0 h 111"/>
                <a:gd name="T4" fmla="*/ 56 w 120"/>
                <a:gd name="T5" fmla="*/ 4 h 111"/>
                <a:gd name="T6" fmla="*/ 2 w 120"/>
                <a:gd name="T7" fmla="*/ 102 h 111"/>
                <a:gd name="T8" fmla="*/ 1 w 120"/>
                <a:gd name="T9" fmla="*/ 108 h 111"/>
                <a:gd name="T10" fmla="*/ 7 w 120"/>
                <a:gd name="T11" fmla="*/ 111 h 111"/>
                <a:gd name="T12" fmla="*/ 113 w 120"/>
                <a:gd name="T13" fmla="*/ 111 h 111"/>
                <a:gd name="T14" fmla="*/ 119 w 120"/>
                <a:gd name="T15" fmla="*/ 108 h 111"/>
                <a:gd name="T16" fmla="*/ 118 w 120"/>
                <a:gd name="T17" fmla="*/ 102 h 111"/>
                <a:gd name="T18" fmla="*/ 65 w 120"/>
                <a:gd name="T19" fmla="*/ 4 h 111"/>
                <a:gd name="T20" fmla="*/ 58 w 120"/>
                <a:gd name="T21" fmla="*/ 41 h 111"/>
                <a:gd name="T22" fmla="*/ 60 w 120"/>
                <a:gd name="T23" fmla="*/ 38 h 111"/>
                <a:gd name="T24" fmla="*/ 63 w 120"/>
                <a:gd name="T25" fmla="*/ 41 h 111"/>
                <a:gd name="T26" fmla="*/ 63 w 120"/>
                <a:gd name="T27" fmla="*/ 73 h 111"/>
                <a:gd name="T28" fmla="*/ 60 w 120"/>
                <a:gd name="T29" fmla="*/ 76 h 111"/>
                <a:gd name="T30" fmla="*/ 58 w 120"/>
                <a:gd name="T31" fmla="*/ 73 h 111"/>
                <a:gd name="T32" fmla="*/ 58 w 120"/>
                <a:gd name="T33" fmla="*/ 41 h 111"/>
                <a:gd name="T34" fmla="*/ 64 w 120"/>
                <a:gd name="T35" fmla="*/ 92 h 111"/>
                <a:gd name="T36" fmla="*/ 60 w 120"/>
                <a:gd name="T37" fmla="*/ 96 h 111"/>
                <a:gd name="T38" fmla="*/ 60 w 120"/>
                <a:gd name="T39" fmla="*/ 96 h 111"/>
                <a:gd name="T40" fmla="*/ 58 w 120"/>
                <a:gd name="T41" fmla="*/ 95 h 111"/>
                <a:gd name="T42" fmla="*/ 57 w 120"/>
                <a:gd name="T43" fmla="*/ 92 h 111"/>
                <a:gd name="T44" fmla="*/ 60 w 120"/>
                <a:gd name="T45" fmla="*/ 89 h 111"/>
                <a:gd name="T46" fmla="*/ 60 w 120"/>
                <a:gd name="T47" fmla="*/ 89 h 111"/>
                <a:gd name="T48" fmla="*/ 64 w 120"/>
                <a:gd name="T49" fmla="*/ 9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0" h="111">
                  <a:moveTo>
                    <a:pt x="65" y="4"/>
                  </a:moveTo>
                  <a:cubicBezTo>
                    <a:pt x="64" y="1"/>
                    <a:pt x="62" y="0"/>
                    <a:pt x="60" y="0"/>
                  </a:cubicBezTo>
                  <a:cubicBezTo>
                    <a:pt x="59" y="0"/>
                    <a:pt x="57" y="1"/>
                    <a:pt x="56" y="4"/>
                  </a:cubicBezTo>
                  <a:cubicBezTo>
                    <a:pt x="2" y="102"/>
                    <a:pt x="2" y="102"/>
                    <a:pt x="2" y="102"/>
                  </a:cubicBezTo>
                  <a:cubicBezTo>
                    <a:pt x="1" y="104"/>
                    <a:pt x="0" y="107"/>
                    <a:pt x="1" y="108"/>
                  </a:cubicBezTo>
                  <a:cubicBezTo>
                    <a:pt x="2" y="110"/>
                    <a:pt x="5" y="111"/>
                    <a:pt x="7" y="111"/>
                  </a:cubicBezTo>
                  <a:cubicBezTo>
                    <a:pt x="113" y="111"/>
                    <a:pt x="113" y="111"/>
                    <a:pt x="113" y="111"/>
                  </a:cubicBezTo>
                  <a:cubicBezTo>
                    <a:pt x="116" y="111"/>
                    <a:pt x="118" y="110"/>
                    <a:pt x="119" y="108"/>
                  </a:cubicBezTo>
                  <a:cubicBezTo>
                    <a:pt x="120" y="107"/>
                    <a:pt x="120" y="104"/>
                    <a:pt x="118" y="102"/>
                  </a:cubicBezTo>
                  <a:lnTo>
                    <a:pt x="65" y="4"/>
                  </a:lnTo>
                  <a:close/>
                  <a:moveTo>
                    <a:pt x="58" y="41"/>
                  </a:moveTo>
                  <a:cubicBezTo>
                    <a:pt x="58" y="40"/>
                    <a:pt x="59" y="38"/>
                    <a:pt x="60" y="38"/>
                  </a:cubicBezTo>
                  <a:cubicBezTo>
                    <a:pt x="62" y="38"/>
                    <a:pt x="63" y="40"/>
                    <a:pt x="63" y="41"/>
                  </a:cubicBezTo>
                  <a:cubicBezTo>
                    <a:pt x="63" y="73"/>
                    <a:pt x="63" y="73"/>
                    <a:pt x="63" y="73"/>
                  </a:cubicBezTo>
                  <a:cubicBezTo>
                    <a:pt x="63" y="75"/>
                    <a:pt x="62" y="76"/>
                    <a:pt x="60" y="76"/>
                  </a:cubicBezTo>
                  <a:cubicBezTo>
                    <a:pt x="59" y="76"/>
                    <a:pt x="58" y="75"/>
                    <a:pt x="58" y="73"/>
                  </a:cubicBezTo>
                  <a:lnTo>
                    <a:pt x="58" y="41"/>
                  </a:lnTo>
                  <a:close/>
                  <a:moveTo>
                    <a:pt x="64" y="92"/>
                  </a:moveTo>
                  <a:cubicBezTo>
                    <a:pt x="64" y="94"/>
                    <a:pt x="62" y="96"/>
                    <a:pt x="60" y="96"/>
                  </a:cubicBezTo>
                  <a:cubicBezTo>
                    <a:pt x="60" y="96"/>
                    <a:pt x="60" y="96"/>
                    <a:pt x="60" y="96"/>
                  </a:cubicBezTo>
                  <a:cubicBezTo>
                    <a:pt x="59" y="96"/>
                    <a:pt x="58" y="96"/>
                    <a:pt x="58" y="95"/>
                  </a:cubicBezTo>
                  <a:cubicBezTo>
                    <a:pt x="57" y="94"/>
                    <a:pt x="57" y="93"/>
                    <a:pt x="57" y="92"/>
                  </a:cubicBezTo>
                  <a:cubicBezTo>
                    <a:pt x="57" y="90"/>
                    <a:pt x="58" y="89"/>
                    <a:pt x="60" y="89"/>
                  </a:cubicBezTo>
                  <a:cubicBezTo>
                    <a:pt x="60" y="89"/>
                    <a:pt x="60" y="89"/>
                    <a:pt x="60" y="89"/>
                  </a:cubicBezTo>
                  <a:cubicBezTo>
                    <a:pt x="62" y="89"/>
                    <a:pt x="64" y="90"/>
                    <a:pt x="64"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9018">
                <a:defRPr/>
              </a:pPr>
              <a:endParaRPr lang="en-US" dirty="0">
                <a:solidFill>
                  <a:srgbClr val="000000"/>
                </a:solidFill>
                <a:latin typeface="Franklin Gothic Book"/>
              </a:endParaRPr>
            </a:p>
          </p:txBody>
        </p:sp>
      </p:grpSp>
      <p:graphicFrame>
        <p:nvGraphicFramePr>
          <p:cNvPr id="17" name="Table 16"/>
          <p:cNvGraphicFramePr>
            <a:graphicFrameLocks noGrp="1"/>
          </p:cNvGraphicFramePr>
          <p:nvPr/>
        </p:nvGraphicFramePr>
        <p:xfrm>
          <a:off x="-1588" y="4943475"/>
          <a:ext cx="12193588" cy="1174750"/>
        </p:xfrm>
        <a:graphic>
          <a:graphicData uri="http://schemas.openxmlformats.org/drawingml/2006/table">
            <a:tbl>
              <a:tblPr firstRow="1" bandRow="1">
                <a:tableStyleId>{2D5ABB26-0587-4C30-8999-92F81FD0307C}</a:tableStyleId>
              </a:tblPr>
              <a:tblGrid>
                <a:gridCol w="805516">
                  <a:extLst>
                    <a:ext uri="{9D8B030D-6E8A-4147-A177-3AD203B41FA5}">
                      <a16:colId xmlns:a16="http://schemas.microsoft.com/office/drawing/2014/main" val="1202602873"/>
                    </a:ext>
                  </a:extLst>
                </a:gridCol>
                <a:gridCol w="5291278">
                  <a:extLst>
                    <a:ext uri="{9D8B030D-6E8A-4147-A177-3AD203B41FA5}">
                      <a16:colId xmlns:a16="http://schemas.microsoft.com/office/drawing/2014/main" val="1470737291"/>
                    </a:ext>
                  </a:extLst>
                </a:gridCol>
                <a:gridCol w="768565">
                  <a:extLst>
                    <a:ext uri="{9D8B030D-6E8A-4147-A177-3AD203B41FA5}">
                      <a16:colId xmlns:a16="http://schemas.microsoft.com/office/drawing/2014/main" val="1873644651"/>
                    </a:ext>
                  </a:extLst>
                </a:gridCol>
                <a:gridCol w="5328229">
                  <a:extLst>
                    <a:ext uri="{9D8B030D-6E8A-4147-A177-3AD203B41FA5}">
                      <a16:colId xmlns:a16="http://schemas.microsoft.com/office/drawing/2014/main" val="2277557061"/>
                    </a:ext>
                  </a:extLst>
                </a:gridCol>
              </a:tblGrid>
              <a:tr h="1174750">
                <a:tc>
                  <a:txBody>
                    <a:bodyPr/>
                    <a:lstStyle/>
                    <a:p>
                      <a:endParaRPr lang="en-US" sz="1800" dirty="0"/>
                    </a:p>
                  </a:txBody>
                  <a:tcPr marL="121913" marR="121913" marT="60949" marB="60949">
                    <a:solidFill>
                      <a:schemeClr val="accent2"/>
                    </a:solidFill>
                  </a:tcPr>
                </a:tc>
                <a:tc>
                  <a:txBody>
                    <a:bodyPr/>
                    <a:lstStyle/>
                    <a:p>
                      <a:pPr algn="ctr"/>
                      <a:r>
                        <a:rPr lang="en-US" sz="2000" i="0" dirty="0" smtClean="0">
                          <a:solidFill>
                            <a:schemeClr val="bg1"/>
                          </a:solidFill>
                          <a:latin typeface="Franklin Gothic Demi Cond" panose="020B0706030402020204" pitchFamily="34" charset="0"/>
                        </a:rPr>
                        <a:t>26% Hospital readmissions are due to medication-related issues with ~24% being non-adherence.</a:t>
                      </a:r>
                      <a:r>
                        <a:rPr lang="en-US" sz="1000" i="0" baseline="90000" dirty="0" smtClean="0">
                          <a:solidFill>
                            <a:schemeClr val="bg1"/>
                          </a:solidFill>
                          <a:latin typeface="Franklin Gothic Demi Cond" panose="020B0706030402020204" pitchFamily="34" charset="0"/>
                        </a:rPr>
                        <a:t>2</a:t>
                      </a:r>
                    </a:p>
                  </a:txBody>
                  <a:tcPr marL="121913" marR="121913" marT="60949" marB="60949" anchor="ctr">
                    <a:solidFill>
                      <a:schemeClr val="accent2"/>
                    </a:solidFill>
                  </a:tcPr>
                </a:tc>
                <a:tc>
                  <a:txBody>
                    <a:bodyPr/>
                    <a:lstStyle/>
                    <a:p>
                      <a:endParaRPr lang="en-US" sz="1800" dirty="0"/>
                    </a:p>
                  </a:txBody>
                  <a:tcPr marL="121913" marR="121913" marT="60949" marB="60949">
                    <a:solidFill>
                      <a:schemeClr val="accent2"/>
                    </a:solidFill>
                  </a:tcPr>
                </a:tc>
                <a:tc>
                  <a:txBody>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lang="en-US" sz="2000" b="0" dirty="0" smtClean="0">
                          <a:solidFill>
                            <a:schemeClr val="bg1"/>
                          </a:solidFill>
                          <a:latin typeface="Franklin Gothic Demi Cond" panose="020B0706030402020204" pitchFamily="34" charset="0"/>
                        </a:rPr>
                        <a:t>Non-adherence can increase health care costs, ER visits, hospital admissions, physician appointments and diagnostic/laboratory tests.</a:t>
                      </a:r>
                    </a:p>
                  </a:txBody>
                  <a:tcPr marL="121913" marR="121913"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18" name="Rectangle 17"/>
          <p:cNvSpPr/>
          <p:nvPr/>
        </p:nvSpPr>
        <p:spPr>
          <a:xfrm>
            <a:off x="168275" y="6145213"/>
            <a:ext cx="3565525" cy="215900"/>
          </a:xfrm>
          <a:prstGeom prst="rect">
            <a:avLst/>
          </a:prstGeom>
        </p:spPr>
        <p:txBody>
          <a:bodyPr>
            <a:spAutoFit/>
          </a:bodyPr>
          <a:lstStyle/>
          <a:p>
            <a:pPr>
              <a:defRPr/>
            </a:pPr>
            <a:r>
              <a:rPr lang="en-US" sz="800" dirty="0">
                <a:solidFill>
                  <a:schemeClr val="bg1">
                    <a:lumMod val="50000"/>
                  </a:schemeClr>
                </a:solidFill>
              </a:rPr>
              <a:t>1. Centers for Medicare &amp; Medicaid Services 2. New York Times</a:t>
            </a:r>
          </a:p>
        </p:txBody>
      </p:sp>
      <p:sp>
        <p:nvSpPr>
          <p:cNvPr id="19" name="TextBox 35"/>
          <p:cNvSpPr txBox="1">
            <a:spLocks noChangeArrowheads="1"/>
          </p:cNvSpPr>
          <p:nvPr/>
        </p:nvSpPr>
        <p:spPr bwMode="auto">
          <a:xfrm>
            <a:off x="1066800" y="2362200"/>
            <a:ext cx="198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600">
                <a:solidFill>
                  <a:srgbClr val="14568D"/>
                </a:solidFill>
                <a:latin typeface="Franklin Gothic Demi Cond" panose="020B0706030402020204" pitchFamily="34" charset="0"/>
              </a:rPr>
              <a:t>Over</a:t>
            </a:r>
          </a:p>
        </p:txBody>
      </p:sp>
      <p:sp>
        <p:nvSpPr>
          <p:cNvPr id="20" name="TextBox 36"/>
          <p:cNvSpPr txBox="1">
            <a:spLocks noChangeArrowheads="1"/>
          </p:cNvSpPr>
          <p:nvPr/>
        </p:nvSpPr>
        <p:spPr bwMode="auto">
          <a:xfrm>
            <a:off x="5521325" y="2362200"/>
            <a:ext cx="2362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600">
                <a:solidFill>
                  <a:srgbClr val="14568D"/>
                </a:solidFill>
                <a:latin typeface="Franklin Gothic Demi Cond" panose="020B0706030402020204" pitchFamily="34" charset="0"/>
              </a:rPr>
              <a:t>Gaps by Condition/Therapy</a:t>
            </a:r>
          </a:p>
        </p:txBody>
      </p:sp>
      <p:sp>
        <p:nvSpPr>
          <p:cNvPr id="21" name="TextBox 39"/>
          <p:cNvSpPr txBox="1">
            <a:spLocks noChangeArrowheads="1"/>
          </p:cNvSpPr>
          <p:nvPr/>
        </p:nvSpPr>
        <p:spPr bwMode="auto">
          <a:xfrm>
            <a:off x="9545638" y="3897313"/>
            <a:ext cx="2119312"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a:solidFill>
                  <a:srgbClr val="14568D"/>
                </a:solidFill>
                <a:latin typeface="Franklin Gothic Demi Cond" panose="020B0706030402020204" pitchFamily="34" charset="0"/>
              </a:rPr>
              <a:t>patients impacted by gaps in care</a:t>
            </a:r>
          </a:p>
        </p:txBody>
      </p:sp>
      <p:sp>
        <p:nvSpPr>
          <p:cNvPr id="22" name="TextBox 38"/>
          <p:cNvSpPr txBox="1">
            <a:spLocks noChangeArrowheads="1"/>
          </p:cNvSpPr>
          <p:nvPr/>
        </p:nvSpPr>
        <p:spPr bwMode="auto">
          <a:xfrm>
            <a:off x="9545638" y="2362200"/>
            <a:ext cx="21320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600">
                <a:solidFill>
                  <a:srgbClr val="14568D"/>
                </a:solidFill>
                <a:latin typeface="Franklin Gothic Demi Cond" panose="020B0706030402020204" pitchFamily="34" charset="0"/>
              </a:rPr>
              <a:t>Overall Patient Impact</a:t>
            </a:r>
          </a:p>
        </p:txBody>
      </p:sp>
      <p:grpSp>
        <p:nvGrpSpPr>
          <p:cNvPr id="23" name="Group 22">
            <a:extLst>
              <a:ext uri="{FF2B5EF4-FFF2-40B4-BE49-F238E27FC236}">
                <a16:creationId xmlns:a16="http://schemas.microsoft.com/office/drawing/2014/main" id="{F24A5FD9-15BD-0240-89C7-587CD07F9A1C}"/>
              </a:ext>
            </a:extLst>
          </p:cNvPr>
          <p:cNvGrpSpPr/>
          <p:nvPr/>
        </p:nvGrpSpPr>
        <p:grpSpPr>
          <a:xfrm>
            <a:off x="309637" y="5308600"/>
            <a:ext cx="457199" cy="457200"/>
            <a:chOff x="2497144" y="1700217"/>
            <a:chExt cx="957264" cy="957265"/>
          </a:xfrm>
          <a:solidFill>
            <a:schemeClr val="tx2">
              <a:lumMod val="20000"/>
              <a:lumOff val="80000"/>
            </a:schemeClr>
          </a:solidFill>
        </p:grpSpPr>
        <p:sp>
          <p:nvSpPr>
            <p:cNvPr id="24" name="Freeform 68">
              <a:extLst>
                <a:ext uri="{FF2B5EF4-FFF2-40B4-BE49-F238E27FC236}">
                  <a16:creationId xmlns:a16="http://schemas.microsoft.com/office/drawing/2014/main" id="{893B34EC-9450-5143-AB3A-D91CA2524C54}"/>
                </a:ext>
              </a:extLst>
            </p:cNvPr>
            <p:cNvSpPr>
              <a:spLocks noEditPoints="1"/>
            </p:cNvSpPr>
            <p:nvPr/>
          </p:nvSpPr>
          <p:spPr bwMode="auto">
            <a:xfrm>
              <a:off x="2659069" y="1979618"/>
              <a:ext cx="654051" cy="355601"/>
            </a:xfrm>
            <a:custGeom>
              <a:avLst/>
              <a:gdLst>
                <a:gd name="T0" fmla="*/ 119 w 134"/>
                <a:gd name="T1" fmla="*/ 37 h 73"/>
                <a:gd name="T2" fmla="*/ 113 w 134"/>
                <a:gd name="T3" fmla="*/ 37 h 73"/>
                <a:gd name="T4" fmla="*/ 108 w 134"/>
                <a:gd name="T5" fmla="*/ 21 h 73"/>
                <a:gd name="T6" fmla="*/ 108 w 134"/>
                <a:gd name="T7" fmla="*/ 6 h 73"/>
                <a:gd name="T8" fmla="*/ 102 w 134"/>
                <a:gd name="T9" fmla="*/ 0 h 73"/>
                <a:gd name="T10" fmla="*/ 85 w 134"/>
                <a:gd name="T11" fmla="*/ 0 h 73"/>
                <a:gd name="T12" fmla="*/ 6 w 134"/>
                <a:gd name="T13" fmla="*/ 0 h 73"/>
                <a:gd name="T14" fmla="*/ 0 w 134"/>
                <a:gd name="T15" fmla="*/ 6 h 73"/>
                <a:gd name="T16" fmla="*/ 0 w 134"/>
                <a:gd name="T17" fmla="*/ 67 h 73"/>
                <a:gd name="T18" fmla="*/ 6 w 134"/>
                <a:gd name="T19" fmla="*/ 73 h 73"/>
                <a:gd name="T20" fmla="*/ 7 w 134"/>
                <a:gd name="T21" fmla="*/ 73 h 73"/>
                <a:gd name="T22" fmla="*/ 10 w 134"/>
                <a:gd name="T23" fmla="*/ 70 h 73"/>
                <a:gd name="T24" fmla="*/ 7 w 134"/>
                <a:gd name="T25" fmla="*/ 68 h 73"/>
                <a:gd name="T26" fmla="*/ 6 w 134"/>
                <a:gd name="T27" fmla="*/ 68 h 73"/>
                <a:gd name="T28" fmla="*/ 5 w 134"/>
                <a:gd name="T29" fmla="*/ 67 h 73"/>
                <a:gd name="T30" fmla="*/ 5 w 134"/>
                <a:gd name="T31" fmla="*/ 6 h 73"/>
                <a:gd name="T32" fmla="*/ 6 w 134"/>
                <a:gd name="T33" fmla="*/ 5 h 73"/>
                <a:gd name="T34" fmla="*/ 82 w 134"/>
                <a:gd name="T35" fmla="*/ 5 h 73"/>
                <a:gd name="T36" fmla="*/ 82 w 134"/>
                <a:gd name="T37" fmla="*/ 68 h 73"/>
                <a:gd name="T38" fmla="*/ 46 w 134"/>
                <a:gd name="T39" fmla="*/ 68 h 73"/>
                <a:gd name="T40" fmla="*/ 43 w 134"/>
                <a:gd name="T41" fmla="*/ 70 h 73"/>
                <a:gd name="T42" fmla="*/ 46 w 134"/>
                <a:gd name="T43" fmla="*/ 73 h 73"/>
                <a:gd name="T44" fmla="*/ 85 w 134"/>
                <a:gd name="T45" fmla="*/ 73 h 73"/>
                <a:gd name="T46" fmla="*/ 88 w 134"/>
                <a:gd name="T47" fmla="*/ 70 h 73"/>
                <a:gd name="T48" fmla="*/ 88 w 134"/>
                <a:gd name="T49" fmla="*/ 25 h 73"/>
                <a:gd name="T50" fmla="*/ 104 w 134"/>
                <a:gd name="T51" fmla="*/ 25 h 73"/>
                <a:gd name="T52" fmla="*/ 108 w 134"/>
                <a:gd name="T53" fmla="*/ 40 h 73"/>
                <a:gd name="T54" fmla="*/ 111 w 134"/>
                <a:gd name="T55" fmla="*/ 42 h 73"/>
                <a:gd name="T56" fmla="*/ 119 w 134"/>
                <a:gd name="T57" fmla="*/ 42 h 73"/>
                <a:gd name="T58" fmla="*/ 129 w 134"/>
                <a:gd name="T59" fmla="*/ 52 h 73"/>
                <a:gd name="T60" fmla="*/ 129 w 134"/>
                <a:gd name="T61" fmla="*/ 66 h 73"/>
                <a:gd name="T62" fmla="*/ 127 w 134"/>
                <a:gd name="T63" fmla="*/ 68 h 73"/>
                <a:gd name="T64" fmla="*/ 125 w 134"/>
                <a:gd name="T65" fmla="*/ 68 h 73"/>
                <a:gd name="T66" fmla="*/ 122 w 134"/>
                <a:gd name="T67" fmla="*/ 70 h 73"/>
                <a:gd name="T68" fmla="*/ 125 w 134"/>
                <a:gd name="T69" fmla="*/ 73 h 73"/>
                <a:gd name="T70" fmla="*/ 127 w 134"/>
                <a:gd name="T71" fmla="*/ 73 h 73"/>
                <a:gd name="T72" fmla="*/ 134 w 134"/>
                <a:gd name="T73" fmla="*/ 66 h 73"/>
                <a:gd name="T74" fmla="*/ 134 w 134"/>
                <a:gd name="T75" fmla="*/ 52 h 73"/>
                <a:gd name="T76" fmla="*/ 119 w 134"/>
                <a:gd name="T77" fmla="*/ 37 h 73"/>
                <a:gd name="T78" fmla="*/ 88 w 134"/>
                <a:gd name="T79" fmla="*/ 5 h 73"/>
                <a:gd name="T80" fmla="*/ 102 w 134"/>
                <a:gd name="T81" fmla="*/ 5 h 73"/>
                <a:gd name="T82" fmla="*/ 103 w 134"/>
                <a:gd name="T83" fmla="*/ 6 h 73"/>
                <a:gd name="T84" fmla="*/ 103 w 134"/>
                <a:gd name="T85" fmla="*/ 19 h 73"/>
                <a:gd name="T86" fmla="*/ 88 w 134"/>
                <a:gd name="T87" fmla="*/ 19 h 73"/>
                <a:gd name="T88" fmla="*/ 88 w 134"/>
                <a:gd name="T89"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73">
                  <a:moveTo>
                    <a:pt x="119" y="37"/>
                  </a:moveTo>
                  <a:cubicBezTo>
                    <a:pt x="113" y="37"/>
                    <a:pt x="113" y="37"/>
                    <a:pt x="113" y="37"/>
                  </a:cubicBezTo>
                  <a:cubicBezTo>
                    <a:pt x="108" y="21"/>
                    <a:pt x="108" y="21"/>
                    <a:pt x="108" y="21"/>
                  </a:cubicBezTo>
                  <a:cubicBezTo>
                    <a:pt x="108" y="6"/>
                    <a:pt x="108" y="6"/>
                    <a:pt x="108" y="6"/>
                  </a:cubicBezTo>
                  <a:cubicBezTo>
                    <a:pt x="108" y="2"/>
                    <a:pt x="106" y="0"/>
                    <a:pt x="102" y="0"/>
                  </a:cubicBezTo>
                  <a:cubicBezTo>
                    <a:pt x="85" y="0"/>
                    <a:pt x="85" y="0"/>
                    <a:pt x="85" y="0"/>
                  </a:cubicBezTo>
                  <a:cubicBezTo>
                    <a:pt x="6" y="0"/>
                    <a:pt x="6" y="0"/>
                    <a:pt x="6" y="0"/>
                  </a:cubicBezTo>
                  <a:cubicBezTo>
                    <a:pt x="3" y="0"/>
                    <a:pt x="0" y="2"/>
                    <a:pt x="0" y="6"/>
                  </a:cubicBezTo>
                  <a:cubicBezTo>
                    <a:pt x="0" y="67"/>
                    <a:pt x="0" y="67"/>
                    <a:pt x="0" y="67"/>
                  </a:cubicBezTo>
                  <a:cubicBezTo>
                    <a:pt x="0" y="70"/>
                    <a:pt x="3" y="73"/>
                    <a:pt x="6" y="73"/>
                  </a:cubicBezTo>
                  <a:cubicBezTo>
                    <a:pt x="7" y="73"/>
                    <a:pt x="7" y="73"/>
                    <a:pt x="7" y="73"/>
                  </a:cubicBezTo>
                  <a:cubicBezTo>
                    <a:pt x="9" y="73"/>
                    <a:pt x="10" y="72"/>
                    <a:pt x="10" y="70"/>
                  </a:cubicBezTo>
                  <a:cubicBezTo>
                    <a:pt x="10" y="69"/>
                    <a:pt x="9" y="68"/>
                    <a:pt x="7" y="68"/>
                  </a:cubicBezTo>
                  <a:cubicBezTo>
                    <a:pt x="6" y="68"/>
                    <a:pt x="6" y="68"/>
                    <a:pt x="6" y="68"/>
                  </a:cubicBezTo>
                  <a:cubicBezTo>
                    <a:pt x="6" y="68"/>
                    <a:pt x="5" y="67"/>
                    <a:pt x="5" y="67"/>
                  </a:cubicBezTo>
                  <a:cubicBezTo>
                    <a:pt x="5" y="6"/>
                    <a:pt x="5" y="6"/>
                    <a:pt x="5" y="6"/>
                  </a:cubicBezTo>
                  <a:cubicBezTo>
                    <a:pt x="5" y="5"/>
                    <a:pt x="6" y="5"/>
                    <a:pt x="6" y="5"/>
                  </a:cubicBezTo>
                  <a:cubicBezTo>
                    <a:pt x="82" y="5"/>
                    <a:pt x="82" y="5"/>
                    <a:pt x="82" y="5"/>
                  </a:cubicBezTo>
                  <a:cubicBezTo>
                    <a:pt x="82" y="68"/>
                    <a:pt x="82" y="68"/>
                    <a:pt x="82" y="68"/>
                  </a:cubicBezTo>
                  <a:cubicBezTo>
                    <a:pt x="46" y="68"/>
                    <a:pt x="46" y="68"/>
                    <a:pt x="46" y="68"/>
                  </a:cubicBezTo>
                  <a:cubicBezTo>
                    <a:pt x="44" y="68"/>
                    <a:pt x="43" y="69"/>
                    <a:pt x="43" y="70"/>
                  </a:cubicBezTo>
                  <a:cubicBezTo>
                    <a:pt x="43" y="72"/>
                    <a:pt x="44" y="73"/>
                    <a:pt x="46" y="73"/>
                  </a:cubicBezTo>
                  <a:cubicBezTo>
                    <a:pt x="85" y="73"/>
                    <a:pt x="85" y="73"/>
                    <a:pt x="85" y="73"/>
                  </a:cubicBezTo>
                  <a:cubicBezTo>
                    <a:pt x="87" y="73"/>
                    <a:pt x="88" y="72"/>
                    <a:pt x="88" y="70"/>
                  </a:cubicBezTo>
                  <a:cubicBezTo>
                    <a:pt x="88" y="25"/>
                    <a:pt x="88" y="25"/>
                    <a:pt x="88" y="25"/>
                  </a:cubicBezTo>
                  <a:cubicBezTo>
                    <a:pt x="104" y="25"/>
                    <a:pt x="104" y="25"/>
                    <a:pt x="104" y="25"/>
                  </a:cubicBezTo>
                  <a:cubicBezTo>
                    <a:pt x="108" y="40"/>
                    <a:pt x="108" y="40"/>
                    <a:pt x="108" y="40"/>
                  </a:cubicBezTo>
                  <a:cubicBezTo>
                    <a:pt x="108" y="41"/>
                    <a:pt x="110" y="42"/>
                    <a:pt x="111" y="42"/>
                  </a:cubicBezTo>
                  <a:cubicBezTo>
                    <a:pt x="119" y="42"/>
                    <a:pt x="119" y="42"/>
                    <a:pt x="119" y="42"/>
                  </a:cubicBezTo>
                  <a:cubicBezTo>
                    <a:pt x="124" y="42"/>
                    <a:pt x="129" y="46"/>
                    <a:pt x="129" y="52"/>
                  </a:cubicBezTo>
                  <a:cubicBezTo>
                    <a:pt x="129" y="66"/>
                    <a:pt x="129" y="66"/>
                    <a:pt x="129" y="66"/>
                  </a:cubicBezTo>
                  <a:cubicBezTo>
                    <a:pt x="129" y="67"/>
                    <a:pt x="128" y="68"/>
                    <a:pt x="127" y="68"/>
                  </a:cubicBezTo>
                  <a:cubicBezTo>
                    <a:pt x="125" y="68"/>
                    <a:pt x="125" y="68"/>
                    <a:pt x="125" y="68"/>
                  </a:cubicBezTo>
                  <a:cubicBezTo>
                    <a:pt x="123" y="68"/>
                    <a:pt x="122" y="69"/>
                    <a:pt x="122" y="70"/>
                  </a:cubicBezTo>
                  <a:cubicBezTo>
                    <a:pt x="122" y="72"/>
                    <a:pt x="123" y="73"/>
                    <a:pt x="125" y="73"/>
                  </a:cubicBezTo>
                  <a:cubicBezTo>
                    <a:pt x="127" y="73"/>
                    <a:pt x="127" y="73"/>
                    <a:pt x="127" y="73"/>
                  </a:cubicBezTo>
                  <a:cubicBezTo>
                    <a:pt x="131" y="73"/>
                    <a:pt x="134" y="70"/>
                    <a:pt x="134" y="66"/>
                  </a:cubicBezTo>
                  <a:cubicBezTo>
                    <a:pt x="134" y="52"/>
                    <a:pt x="134" y="52"/>
                    <a:pt x="134" y="52"/>
                  </a:cubicBezTo>
                  <a:cubicBezTo>
                    <a:pt x="134" y="44"/>
                    <a:pt x="127" y="37"/>
                    <a:pt x="119" y="37"/>
                  </a:cubicBezTo>
                  <a:close/>
                  <a:moveTo>
                    <a:pt x="88" y="5"/>
                  </a:moveTo>
                  <a:cubicBezTo>
                    <a:pt x="102" y="5"/>
                    <a:pt x="102" y="5"/>
                    <a:pt x="102" y="5"/>
                  </a:cubicBezTo>
                  <a:cubicBezTo>
                    <a:pt x="103" y="5"/>
                    <a:pt x="103" y="5"/>
                    <a:pt x="103" y="6"/>
                  </a:cubicBezTo>
                  <a:cubicBezTo>
                    <a:pt x="103" y="19"/>
                    <a:pt x="103" y="19"/>
                    <a:pt x="103" y="19"/>
                  </a:cubicBezTo>
                  <a:cubicBezTo>
                    <a:pt x="88" y="19"/>
                    <a:pt x="88" y="19"/>
                    <a:pt x="88" y="19"/>
                  </a:cubicBezTo>
                  <a:lnTo>
                    <a:pt x="88"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5" name="Freeform 69">
              <a:extLst>
                <a:ext uri="{FF2B5EF4-FFF2-40B4-BE49-F238E27FC236}">
                  <a16:creationId xmlns:a16="http://schemas.microsoft.com/office/drawing/2014/main" id="{D977C882-67D7-C346-A5CD-D2ADAB8A691A}"/>
                </a:ext>
              </a:extLst>
            </p:cNvPr>
            <p:cNvSpPr>
              <a:spLocks noEditPoints="1"/>
            </p:cNvSpPr>
            <p:nvPr/>
          </p:nvSpPr>
          <p:spPr bwMode="auto">
            <a:xfrm>
              <a:off x="2717807" y="2252668"/>
              <a:ext cx="136525" cy="136525"/>
            </a:xfrm>
            <a:custGeom>
              <a:avLst/>
              <a:gdLst>
                <a:gd name="T0" fmla="*/ 14 w 28"/>
                <a:gd name="T1" fmla="*/ 0 h 28"/>
                <a:gd name="T2" fmla="*/ 0 w 28"/>
                <a:gd name="T3" fmla="*/ 14 h 28"/>
                <a:gd name="T4" fmla="*/ 14 w 28"/>
                <a:gd name="T5" fmla="*/ 28 h 28"/>
                <a:gd name="T6" fmla="*/ 28 w 28"/>
                <a:gd name="T7" fmla="*/ 14 h 28"/>
                <a:gd name="T8" fmla="*/ 14 w 28"/>
                <a:gd name="T9" fmla="*/ 0 h 28"/>
                <a:gd name="T10" fmla="*/ 14 w 28"/>
                <a:gd name="T11" fmla="*/ 23 h 28"/>
                <a:gd name="T12" fmla="*/ 5 w 28"/>
                <a:gd name="T13" fmla="*/ 14 h 28"/>
                <a:gd name="T14" fmla="*/ 14 w 28"/>
                <a:gd name="T15" fmla="*/ 6 h 28"/>
                <a:gd name="T16" fmla="*/ 23 w 28"/>
                <a:gd name="T17" fmla="*/ 14 h 28"/>
                <a:gd name="T18" fmla="*/ 14 w 28"/>
                <a:gd name="T19"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0"/>
                  </a:moveTo>
                  <a:cubicBezTo>
                    <a:pt x="6" y="0"/>
                    <a:pt x="0" y="7"/>
                    <a:pt x="0" y="14"/>
                  </a:cubicBezTo>
                  <a:cubicBezTo>
                    <a:pt x="0" y="22"/>
                    <a:pt x="6" y="28"/>
                    <a:pt x="14" y="28"/>
                  </a:cubicBezTo>
                  <a:cubicBezTo>
                    <a:pt x="22" y="28"/>
                    <a:pt x="28" y="22"/>
                    <a:pt x="28" y="14"/>
                  </a:cubicBezTo>
                  <a:cubicBezTo>
                    <a:pt x="28" y="7"/>
                    <a:pt x="22" y="0"/>
                    <a:pt x="14" y="0"/>
                  </a:cubicBezTo>
                  <a:close/>
                  <a:moveTo>
                    <a:pt x="14" y="23"/>
                  </a:moveTo>
                  <a:cubicBezTo>
                    <a:pt x="9" y="23"/>
                    <a:pt x="5" y="19"/>
                    <a:pt x="5" y="14"/>
                  </a:cubicBezTo>
                  <a:cubicBezTo>
                    <a:pt x="5" y="10"/>
                    <a:pt x="9" y="6"/>
                    <a:pt x="14" y="6"/>
                  </a:cubicBezTo>
                  <a:cubicBezTo>
                    <a:pt x="19" y="6"/>
                    <a:pt x="23" y="10"/>
                    <a:pt x="23" y="14"/>
                  </a:cubicBezTo>
                  <a:cubicBezTo>
                    <a:pt x="23" y="19"/>
                    <a:pt x="19" y="23"/>
                    <a:pt x="1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6" name="Freeform 70">
              <a:extLst>
                <a:ext uri="{FF2B5EF4-FFF2-40B4-BE49-F238E27FC236}">
                  <a16:creationId xmlns:a16="http://schemas.microsoft.com/office/drawing/2014/main" id="{BC866400-5B86-1949-BBC7-1C078C02FE0D}"/>
                </a:ext>
              </a:extLst>
            </p:cNvPr>
            <p:cNvSpPr>
              <a:spLocks noEditPoints="1"/>
            </p:cNvSpPr>
            <p:nvPr/>
          </p:nvSpPr>
          <p:spPr bwMode="auto">
            <a:xfrm>
              <a:off x="3108332" y="2252668"/>
              <a:ext cx="136525" cy="136525"/>
            </a:xfrm>
            <a:custGeom>
              <a:avLst/>
              <a:gdLst>
                <a:gd name="T0" fmla="*/ 14 w 28"/>
                <a:gd name="T1" fmla="*/ 0 h 28"/>
                <a:gd name="T2" fmla="*/ 0 w 28"/>
                <a:gd name="T3" fmla="*/ 14 h 28"/>
                <a:gd name="T4" fmla="*/ 14 w 28"/>
                <a:gd name="T5" fmla="*/ 28 h 28"/>
                <a:gd name="T6" fmla="*/ 28 w 28"/>
                <a:gd name="T7" fmla="*/ 14 h 28"/>
                <a:gd name="T8" fmla="*/ 14 w 28"/>
                <a:gd name="T9" fmla="*/ 0 h 28"/>
                <a:gd name="T10" fmla="*/ 14 w 28"/>
                <a:gd name="T11" fmla="*/ 23 h 28"/>
                <a:gd name="T12" fmla="*/ 5 w 28"/>
                <a:gd name="T13" fmla="*/ 14 h 28"/>
                <a:gd name="T14" fmla="*/ 14 w 28"/>
                <a:gd name="T15" fmla="*/ 6 h 28"/>
                <a:gd name="T16" fmla="*/ 22 w 28"/>
                <a:gd name="T17" fmla="*/ 14 h 28"/>
                <a:gd name="T18" fmla="*/ 14 w 28"/>
                <a:gd name="T19"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0"/>
                  </a:moveTo>
                  <a:cubicBezTo>
                    <a:pt x="6" y="0"/>
                    <a:pt x="0" y="7"/>
                    <a:pt x="0" y="14"/>
                  </a:cubicBezTo>
                  <a:cubicBezTo>
                    <a:pt x="0" y="22"/>
                    <a:pt x="6" y="28"/>
                    <a:pt x="14" y="28"/>
                  </a:cubicBezTo>
                  <a:cubicBezTo>
                    <a:pt x="22" y="28"/>
                    <a:pt x="28" y="22"/>
                    <a:pt x="28" y="14"/>
                  </a:cubicBezTo>
                  <a:cubicBezTo>
                    <a:pt x="28" y="7"/>
                    <a:pt x="22" y="0"/>
                    <a:pt x="14" y="0"/>
                  </a:cubicBezTo>
                  <a:close/>
                  <a:moveTo>
                    <a:pt x="14" y="23"/>
                  </a:moveTo>
                  <a:cubicBezTo>
                    <a:pt x="9" y="23"/>
                    <a:pt x="5" y="19"/>
                    <a:pt x="5" y="14"/>
                  </a:cubicBezTo>
                  <a:cubicBezTo>
                    <a:pt x="5" y="10"/>
                    <a:pt x="9" y="6"/>
                    <a:pt x="14" y="6"/>
                  </a:cubicBezTo>
                  <a:cubicBezTo>
                    <a:pt x="19" y="6"/>
                    <a:pt x="22" y="10"/>
                    <a:pt x="22" y="14"/>
                  </a:cubicBezTo>
                  <a:cubicBezTo>
                    <a:pt x="22" y="19"/>
                    <a:pt x="19" y="23"/>
                    <a:pt x="1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7" name="Freeform 71">
              <a:extLst>
                <a:ext uri="{FF2B5EF4-FFF2-40B4-BE49-F238E27FC236}">
                  <a16:creationId xmlns:a16="http://schemas.microsoft.com/office/drawing/2014/main" id="{FE7AA95E-F1F3-CD46-AAA8-F2630DF3D88C}"/>
                </a:ext>
              </a:extLst>
            </p:cNvPr>
            <p:cNvSpPr>
              <a:spLocks noEditPoints="1"/>
            </p:cNvSpPr>
            <p:nvPr/>
          </p:nvSpPr>
          <p:spPr bwMode="auto">
            <a:xfrm>
              <a:off x="2781307" y="2057405"/>
              <a:ext cx="195263" cy="195263"/>
            </a:xfrm>
            <a:custGeom>
              <a:avLst/>
              <a:gdLst>
                <a:gd name="T0" fmla="*/ 26 w 40"/>
                <a:gd name="T1" fmla="*/ 0 h 40"/>
                <a:gd name="T2" fmla="*/ 14 w 40"/>
                <a:gd name="T3" fmla="*/ 0 h 40"/>
                <a:gd name="T4" fmla="*/ 11 w 40"/>
                <a:gd name="T5" fmla="*/ 3 h 40"/>
                <a:gd name="T6" fmla="*/ 11 w 40"/>
                <a:gd name="T7" fmla="*/ 11 h 40"/>
                <a:gd name="T8" fmla="*/ 3 w 40"/>
                <a:gd name="T9" fmla="*/ 11 h 40"/>
                <a:gd name="T10" fmla="*/ 0 w 40"/>
                <a:gd name="T11" fmla="*/ 14 h 40"/>
                <a:gd name="T12" fmla="*/ 0 w 40"/>
                <a:gd name="T13" fmla="*/ 26 h 40"/>
                <a:gd name="T14" fmla="*/ 3 w 40"/>
                <a:gd name="T15" fmla="*/ 28 h 40"/>
                <a:gd name="T16" fmla="*/ 11 w 40"/>
                <a:gd name="T17" fmla="*/ 28 h 40"/>
                <a:gd name="T18" fmla="*/ 11 w 40"/>
                <a:gd name="T19" fmla="*/ 37 h 40"/>
                <a:gd name="T20" fmla="*/ 14 w 40"/>
                <a:gd name="T21" fmla="*/ 40 h 40"/>
                <a:gd name="T22" fmla="*/ 26 w 40"/>
                <a:gd name="T23" fmla="*/ 40 h 40"/>
                <a:gd name="T24" fmla="*/ 29 w 40"/>
                <a:gd name="T25" fmla="*/ 37 h 40"/>
                <a:gd name="T26" fmla="*/ 29 w 40"/>
                <a:gd name="T27" fmla="*/ 28 h 40"/>
                <a:gd name="T28" fmla="*/ 37 w 40"/>
                <a:gd name="T29" fmla="*/ 28 h 40"/>
                <a:gd name="T30" fmla="*/ 40 w 40"/>
                <a:gd name="T31" fmla="*/ 26 h 40"/>
                <a:gd name="T32" fmla="*/ 40 w 40"/>
                <a:gd name="T33" fmla="*/ 14 h 40"/>
                <a:gd name="T34" fmla="*/ 37 w 40"/>
                <a:gd name="T35" fmla="*/ 11 h 40"/>
                <a:gd name="T36" fmla="*/ 29 w 40"/>
                <a:gd name="T37" fmla="*/ 11 h 40"/>
                <a:gd name="T38" fmla="*/ 29 w 40"/>
                <a:gd name="T39" fmla="*/ 3 h 40"/>
                <a:gd name="T40" fmla="*/ 26 w 40"/>
                <a:gd name="T41" fmla="*/ 0 h 40"/>
                <a:gd name="T42" fmla="*/ 35 w 40"/>
                <a:gd name="T43" fmla="*/ 17 h 40"/>
                <a:gd name="T44" fmla="*/ 35 w 40"/>
                <a:gd name="T45" fmla="*/ 23 h 40"/>
                <a:gd name="T46" fmla="*/ 26 w 40"/>
                <a:gd name="T47" fmla="*/ 23 h 40"/>
                <a:gd name="T48" fmla="*/ 23 w 40"/>
                <a:gd name="T49" fmla="*/ 26 h 40"/>
                <a:gd name="T50" fmla="*/ 23 w 40"/>
                <a:gd name="T51" fmla="*/ 34 h 40"/>
                <a:gd name="T52" fmla="*/ 17 w 40"/>
                <a:gd name="T53" fmla="*/ 34 h 40"/>
                <a:gd name="T54" fmla="*/ 17 w 40"/>
                <a:gd name="T55" fmla="*/ 26 h 40"/>
                <a:gd name="T56" fmla="*/ 14 w 40"/>
                <a:gd name="T57" fmla="*/ 23 h 40"/>
                <a:gd name="T58" fmla="*/ 6 w 40"/>
                <a:gd name="T59" fmla="*/ 23 h 40"/>
                <a:gd name="T60" fmla="*/ 6 w 40"/>
                <a:gd name="T61" fmla="*/ 17 h 40"/>
                <a:gd name="T62" fmla="*/ 14 w 40"/>
                <a:gd name="T63" fmla="*/ 17 h 40"/>
                <a:gd name="T64" fmla="*/ 17 w 40"/>
                <a:gd name="T65" fmla="*/ 14 h 40"/>
                <a:gd name="T66" fmla="*/ 17 w 40"/>
                <a:gd name="T67" fmla="*/ 5 h 40"/>
                <a:gd name="T68" fmla="*/ 23 w 40"/>
                <a:gd name="T69" fmla="*/ 5 h 40"/>
                <a:gd name="T70" fmla="*/ 23 w 40"/>
                <a:gd name="T71" fmla="*/ 14 h 40"/>
                <a:gd name="T72" fmla="*/ 26 w 40"/>
                <a:gd name="T73" fmla="*/ 17 h 40"/>
                <a:gd name="T74" fmla="*/ 35 w 40"/>
                <a:gd name="T75"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 h="40">
                  <a:moveTo>
                    <a:pt x="26" y="0"/>
                  </a:moveTo>
                  <a:cubicBezTo>
                    <a:pt x="14" y="0"/>
                    <a:pt x="14" y="0"/>
                    <a:pt x="14" y="0"/>
                  </a:cubicBezTo>
                  <a:cubicBezTo>
                    <a:pt x="13" y="0"/>
                    <a:pt x="11" y="1"/>
                    <a:pt x="11" y="3"/>
                  </a:cubicBezTo>
                  <a:cubicBezTo>
                    <a:pt x="11" y="11"/>
                    <a:pt x="11" y="11"/>
                    <a:pt x="11" y="11"/>
                  </a:cubicBezTo>
                  <a:cubicBezTo>
                    <a:pt x="3" y="11"/>
                    <a:pt x="3" y="11"/>
                    <a:pt x="3" y="11"/>
                  </a:cubicBezTo>
                  <a:cubicBezTo>
                    <a:pt x="1" y="11"/>
                    <a:pt x="0" y="12"/>
                    <a:pt x="0" y="14"/>
                  </a:cubicBezTo>
                  <a:cubicBezTo>
                    <a:pt x="0" y="26"/>
                    <a:pt x="0" y="26"/>
                    <a:pt x="0" y="26"/>
                  </a:cubicBezTo>
                  <a:cubicBezTo>
                    <a:pt x="0" y="27"/>
                    <a:pt x="1" y="28"/>
                    <a:pt x="3" y="28"/>
                  </a:cubicBezTo>
                  <a:cubicBezTo>
                    <a:pt x="11" y="28"/>
                    <a:pt x="11" y="28"/>
                    <a:pt x="11" y="28"/>
                  </a:cubicBezTo>
                  <a:cubicBezTo>
                    <a:pt x="11" y="37"/>
                    <a:pt x="11" y="37"/>
                    <a:pt x="11" y="37"/>
                  </a:cubicBezTo>
                  <a:cubicBezTo>
                    <a:pt x="11" y="39"/>
                    <a:pt x="13" y="40"/>
                    <a:pt x="14" y="40"/>
                  </a:cubicBezTo>
                  <a:cubicBezTo>
                    <a:pt x="26" y="40"/>
                    <a:pt x="26" y="40"/>
                    <a:pt x="26" y="40"/>
                  </a:cubicBezTo>
                  <a:cubicBezTo>
                    <a:pt x="28" y="40"/>
                    <a:pt x="29" y="39"/>
                    <a:pt x="29" y="37"/>
                  </a:cubicBezTo>
                  <a:cubicBezTo>
                    <a:pt x="29" y="28"/>
                    <a:pt x="29" y="28"/>
                    <a:pt x="29" y="28"/>
                  </a:cubicBezTo>
                  <a:cubicBezTo>
                    <a:pt x="37" y="28"/>
                    <a:pt x="37" y="28"/>
                    <a:pt x="37" y="28"/>
                  </a:cubicBezTo>
                  <a:cubicBezTo>
                    <a:pt x="39" y="28"/>
                    <a:pt x="40" y="27"/>
                    <a:pt x="40" y="26"/>
                  </a:cubicBezTo>
                  <a:cubicBezTo>
                    <a:pt x="40" y="14"/>
                    <a:pt x="40" y="14"/>
                    <a:pt x="40" y="14"/>
                  </a:cubicBezTo>
                  <a:cubicBezTo>
                    <a:pt x="40" y="12"/>
                    <a:pt x="39" y="11"/>
                    <a:pt x="37" y="11"/>
                  </a:cubicBezTo>
                  <a:cubicBezTo>
                    <a:pt x="29" y="11"/>
                    <a:pt x="29" y="11"/>
                    <a:pt x="29" y="11"/>
                  </a:cubicBezTo>
                  <a:cubicBezTo>
                    <a:pt x="29" y="3"/>
                    <a:pt x="29" y="3"/>
                    <a:pt x="29" y="3"/>
                  </a:cubicBezTo>
                  <a:cubicBezTo>
                    <a:pt x="29" y="1"/>
                    <a:pt x="28" y="0"/>
                    <a:pt x="26" y="0"/>
                  </a:cubicBezTo>
                  <a:close/>
                  <a:moveTo>
                    <a:pt x="35" y="17"/>
                  </a:moveTo>
                  <a:cubicBezTo>
                    <a:pt x="35" y="23"/>
                    <a:pt x="35" y="23"/>
                    <a:pt x="35" y="23"/>
                  </a:cubicBezTo>
                  <a:cubicBezTo>
                    <a:pt x="26" y="23"/>
                    <a:pt x="26" y="23"/>
                    <a:pt x="26" y="23"/>
                  </a:cubicBezTo>
                  <a:cubicBezTo>
                    <a:pt x="25" y="23"/>
                    <a:pt x="23" y="24"/>
                    <a:pt x="23" y="26"/>
                  </a:cubicBezTo>
                  <a:cubicBezTo>
                    <a:pt x="23" y="34"/>
                    <a:pt x="23" y="34"/>
                    <a:pt x="23" y="34"/>
                  </a:cubicBezTo>
                  <a:cubicBezTo>
                    <a:pt x="17" y="34"/>
                    <a:pt x="17" y="34"/>
                    <a:pt x="17" y="34"/>
                  </a:cubicBezTo>
                  <a:cubicBezTo>
                    <a:pt x="17" y="26"/>
                    <a:pt x="17" y="26"/>
                    <a:pt x="17" y="26"/>
                  </a:cubicBezTo>
                  <a:cubicBezTo>
                    <a:pt x="17" y="24"/>
                    <a:pt x="16" y="23"/>
                    <a:pt x="14" y="23"/>
                  </a:cubicBezTo>
                  <a:cubicBezTo>
                    <a:pt x="6" y="23"/>
                    <a:pt x="6" y="23"/>
                    <a:pt x="6" y="23"/>
                  </a:cubicBezTo>
                  <a:cubicBezTo>
                    <a:pt x="6" y="17"/>
                    <a:pt x="6" y="17"/>
                    <a:pt x="6" y="17"/>
                  </a:cubicBezTo>
                  <a:cubicBezTo>
                    <a:pt x="14" y="17"/>
                    <a:pt x="14" y="17"/>
                    <a:pt x="14" y="17"/>
                  </a:cubicBezTo>
                  <a:cubicBezTo>
                    <a:pt x="16" y="17"/>
                    <a:pt x="17" y="15"/>
                    <a:pt x="17" y="14"/>
                  </a:cubicBezTo>
                  <a:cubicBezTo>
                    <a:pt x="17" y="5"/>
                    <a:pt x="17" y="5"/>
                    <a:pt x="17" y="5"/>
                  </a:cubicBezTo>
                  <a:cubicBezTo>
                    <a:pt x="23" y="5"/>
                    <a:pt x="23" y="5"/>
                    <a:pt x="23" y="5"/>
                  </a:cubicBezTo>
                  <a:cubicBezTo>
                    <a:pt x="23" y="14"/>
                    <a:pt x="23" y="14"/>
                    <a:pt x="23" y="14"/>
                  </a:cubicBezTo>
                  <a:cubicBezTo>
                    <a:pt x="23" y="15"/>
                    <a:pt x="25" y="17"/>
                    <a:pt x="26" y="17"/>
                  </a:cubicBezTo>
                  <a:lnTo>
                    <a:pt x="3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8" name="Freeform 72">
              <a:extLst>
                <a:ext uri="{FF2B5EF4-FFF2-40B4-BE49-F238E27FC236}">
                  <a16:creationId xmlns:a16="http://schemas.microsoft.com/office/drawing/2014/main" id="{0F6D1B31-4DAA-784F-8FF2-BBB97D3D3C33}"/>
                </a:ext>
              </a:extLst>
            </p:cNvPr>
            <p:cNvSpPr>
              <a:spLocks noEditPoints="1"/>
            </p:cNvSpPr>
            <p:nvPr/>
          </p:nvSpPr>
          <p:spPr bwMode="auto">
            <a:xfrm>
              <a:off x="2497144" y="1700217"/>
              <a:ext cx="957264" cy="957265"/>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6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3"/>
                    <a:pt x="44" y="196"/>
                    <a:pt x="98" y="196"/>
                  </a:cubicBezTo>
                  <a:cubicBezTo>
                    <a:pt x="152" y="196"/>
                    <a:pt x="196" y="153"/>
                    <a:pt x="196" y="98"/>
                  </a:cubicBezTo>
                  <a:cubicBezTo>
                    <a:pt x="196" y="44"/>
                    <a:pt x="152" y="0"/>
                    <a:pt x="98" y="0"/>
                  </a:cubicBezTo>
                  <a:close/>
                  <a:moveTo>
                    <a:pt x="98" y="191"/>
                  </a:moveTo>
                  <a:cubicBezTo>
                    <a:pt x="47" y="191"/>
                    <a:pt x="5" y="149"/>
                    <a:pt x="5" y="98"/>
                  </a:cubicBezTo>
                  <a:cubicBezTo>
                    <a:pt x="5" y="47"/>
                    <a:pt x="47" y="6"/>
                    <a:pt x="98" y="6"/>
                  </a:cubicBezTo>
                  <a:cubicBezTo>
                    <a:pt x="149" y="6"/>
                    <a:pt x="191" y="47"/>
                    <a:pt x="191" y="98"/>
                  </a:cubicBezTo>
                  <a:cubicBezTo>
                    <a:pt x="191" y="149"/>
                    <a:pt x="149" y="191"/>
                    <a:pt x="98"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9" name="Group 28">
            <a:extLst>
              <a:ext uri="{FF2B5EF4-FFF2-40B4-BE49-F238E27FC236}">
                <a16:creationId xmlns:a16="http://schemas.microsoft.com/office/drawing/2014/main" id="{1BA7CAC4-B105-6C4B-A362-4BB52AD311B8}"/>
              </a:ext>
            </a:extLst>
          </p:cNvPr>
          <p:cNvGrpSpPr/>
          <p:nvPr/>
        </p:nvGrpSpPr>
        <p:grpSpPr>
          <a:xfrm>
            <a:off x="6299880" y="5303987"/>
            <a:ext cx="456520" cy="457200"/>
            <a:chOff x="3131344" y="1127522"/>
            <a:chExt cx="798910" cy="800100"/>
          </a:xfrm>
          <a:solidFill>
            <a:schemeClr val="tx2">
              <a:lumMod val="20000"/>
              <a:lumOff val="80000"/>
            </a:schemeClr>
          </a:solidFill>
        </p:grpSpPr>
        <p:sp>
          <p:nvSpPr>
            <p:cNvPr id="30"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31"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32"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33"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4"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35"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6"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7" name="TextBox 39"/>
          <p:cNvSpPr txBox="1">
            <a:spLocks noChangeArrowheads="1"/>
          </p:cNvSpPr>
          <p:nvPr/>
        </p:nvSpPr>
        <p:spPr bwMode="auto">
          <a:xfrm>
            <a:off x="1216025" y="3810000"/>
            <a:ext cx="18161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a:solidFill>
                  <a:srgbClr val="14568D"/>
                </a:solidFill>
                <a:latin typeface="Franklin Gothic Demi Cond" panose="020B0706030402020204" pitchFamily="34" charset="0"/>
              </a:rPr>
              <a:t>lost days</a:t>
            </a:r>
          </a:p>
          <a:p>
            <a:pPr algn="ctr">
              <a:lnSpc>
                <a:spcPct val="100000"/>
              </a:lnSpc>
              <a:spcBef>
                <a:spcPct val="0"/>
              </a:spcBef>
              <a:spcAft>
                <a:spcPct val="0"/>
              </a:spcAft>
              <a:buClrTx/>
              <a:buSzTx/>
              <a:buFontTx/>
              <a:buNone/>
            </a:pPr>
            <a:r>
              <a:rPr lang="en-US" altLang="en-US">
                <a:solidFill>
                  <a:srgbClr val="14568D"/>
                </a:solidFill>
                <a:latin typeface="Franklin Gothic Demi Cond" panose="020B0706030402020204" pitchFamily="34" charset="0"/>
              </a:rPr>
              <a:t>of adherence</a:t>
            </a:r>
          </a:p>
        </p:txBody>
      </p:sp>
      <p:grpSp>
        <p:nvGrpSpPr>
          <p:cNvPr id="38" name="Group 37">
            <a:extLst>
              <a:ext uri="{FF2B5EF4-FFF2-40B4-BE49-F238E27FC236}">
                <a16:creationId xmlns:a16="http://schemas.microsoft.com/office/drawing/2014/main" id="{1BA7CAC4-B105-6C4B-A362-4BB52AD311B8}"/>
              </a:ext>
            </a:extLst>
          </p:cNvPr>
          <p:cNvGrpSpPr/>
          <p:nvPr/>
        </p:nvGrpSpPr>
        <p:grpSpPr>
          <a:xfrm>
            <a:off x="1813875" y="3346884"/>
            <a:ext cx="475488" cy="457200"/>
            <a:chOff x="3131344" y="1127522"/>
            <a:chExt cx="798910" cy="800100"/>
          </a:xfrm>
          <a:solidFill>
            <a:schemeClr val="accent3"/>
          </a:solidFill>
        </p:grpSpPr>
        <p:sp>
          <p:nvSpPr>
            <p:cNvPr id="39"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40"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41"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42"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43"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44"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45"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aphicFrame>
        <p:nvGraphicFramePr>
          <p:cNvPr id="46" name="739:Table1"/>
          <p:cNvGraphicFramePr>
            <a:graphicFrameLocks noChangeAspect="1"/>
          </p:cNvGraphicFramePr>
          <p:nvPr>
            <p:extLst>
              <p:ext uri="{D42A27DB-BD31-4B8C-83A1-F6EECF244321}">
                <p14:modId xmlns:p14="http://schemas.microsoft.com/office/powerpoint/2010/main" val="3430525653"/>
              </p:ext>
            </p:extLst>
          </p:nvPr>
        </p:nvGraphicFramePr>
        <p:xfrm>
          <a:off x="8826501" y="2095501"/>
          <a:ext cx="3558529" cy="2144979"/>
        </p:xfrm>
        <a:graphic>
          <a:graphicData uri="http://schemas.openxmlformats.org/presentationml/2006/ole">
            <mc:AlternateContent xmlns:mc="http://schemas.openxmlformats.org/markup-compatibility/2006">
              <mc:Choice xmlns:v="urn:schemas-microsoft-com:vml" Requires="v">
                <p:oleObj spid="_x0000_s7178" name="Worksheet" r:id="rId5" imgW="2749420" imgH="1657558" progId="Excel.Sheet.12">
                  <p:embed/>
                </p:oleObj>
              </mc:Choice>
              <mc:Fallback>
                <p:oleObj name="Worksheet" r:id="rId5" imgW="2749420" imgH="1657558" progId="Excel.Sheet.12">
                  <p:embed/>
                  <p:pic>
                    <p:nvPicPr>
                      <p:cNvPr id="0" name=""/>
                      <p:cNvPicPr/>
                      <p:nvPr/>
                    </p:nvPicPr>
                    <p:blipFill>
                      <a:blip r:embed="rId6"/>
                      <a:stretch>
                        <a:fillRect/>
                      </a:stretch>
                    </p:blipFill>
                    <p:spPr>
                      <a:xfrm>
                        <a:off x="8826501" y="2095501"/>
                        <a:ext cx="3558529" cy="2144979"/>
                      </a:xfrm>
                      <a:prstGeom prst="rect">
                        <a:avLst/>
                      </a:prstGeom>
                    </p:spPr>
                  </p:pic>
                </p:oleObj>
              </mc:Fallback>
            </mc:AlternateContent>
          </a:graphicData>
        </a:graphic>
      </p:graphicFrame>
      <p:graphicFrame>
        <p:nvGraphicFramePr>
          <p:cNvPr id="47" name="739:Table2"/>
          <p:cNvGraphicFramePr>
            <a:graphicFrameLocks noChangeAspect="1"/>
          </p:cNvGraphicFramePr>
          <p:nvPr>
            <p:extLst>
              <p:ext uri="{D42A27DB-BD31-4B8C-83A1-F6EECF244321}">
                <p14:modId xmlns:p14="http://schemas.microsoft.com/office/powerpoint/2010/main" val="3239569943"/>
              </p:ext>
            </p:extLst>
          </p:nvPr>
        </p:nvGraphicFramePr>
        <p:xfrm>
          <a:off x="304801" y="2095501"/>
          <a:ext cx="3558529" cy="2144979"/>
        </p:xfrm>
        <a:graphic>
          <a:graphicData uri="http://schemas.openxmlformats.org/presentationml/2006/ole">
            <mc:AlternateContent xmlns:mc="http://schemas.openxmlformats.org/markup-compatibility/2006">
              <mc:Choice xmlns:v="urn:schemas-microsoft-com:vml" Requires="v">
                <p:oleObj spid="_x0000_s7179" name="Worksheet" r:id="rId7" imgW="2749420" imgH="1657558" progId="Excel.Sheet.12">
                  <p:embed/>
                </p:oleObj>
              </mc:Choice>
              <mc:Fallback>
                <p:oleObj name="Worksheet" r:id="rId7" imgW="2749420" imgH="1657558" progId="Excel.Sheet.12">
                  <p:embed/>
                  <p:pic>
                    <p:nvPicPr>
                      <p:cNvPr id="0" name=""/>
                      <p:cNvPicPr/>
                      <p:nvPr/>
                    </p:nvPicPr>
                    <p:blipFill>
                      <a:blip r:embed="rId8"/>
                      <a:stretch>
                        <a:fillRect/>
                      </a:stretch>
                    </p:blipFill>
                    <p:spPr>
                      <a:xfrm>
                        <a:off x="304801" y="2095501"/>
                        <a:ext cx="3558529" cy="2144979"/>
                      </a:xfrm>
                      <a:prstGeom prst="rect">
                        <a:avLst/>
                      </a:prstGeom>
                    </p:spPr>
                  </p:pic>
                </p:oleObj>
              </mc:Fallback>
            </mc:AlternateContent>
          </a:graphicData>
        </a:graphic>
      </p:graphicFrame>
      <p:pic>
        <p:nvPicPr>
          <p:cNvPr id="48" name="739:Chart1"/>
          <p:cNvPicPr>
            <a:picLocks noChangeAspect="1"/>
          </p:cNvPicPr>
          <p:nvPr/>
        </p:nvPicPr>
        <p:blipFill>
          <a:blip r:embed="rId9"/>
          <a:stretch>
            <a:fillRect/>
          </a:stretch>
        </p:blipFill>
        <p:spPr>
          <a:xfrm>
            <a:off x="3505201" y="1943100"/>
            <a:ext cx="5394757" cy="3911600"/>
          </a:xfrm>
          <a:prstGeom prst="rect">
            <a:avLst/>
          </a:prstGeom>
        </p:spPr>
      </p:pic>
    </p:spTree>
    <p:custDataLst>
      <p:tags r:id="rId2"/>
    </p:custDataLst>
    <p:extLst>
      <p:ext uri="{BB962C8B-B14F-4D97-AF65-F5344CB8AC3E}">
        <p14:creationId xmlns:p14="http://schemas.microsoft.com/office/powerpoint/2010/main" val="416858059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OPIOIDS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4763" y="1198563"/>
            <a:ext cx="12192001"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Overarching concerns over opioid abuse across the healthcare landscape will contribute to influence negative utilization trends throughout the next 3 years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82: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32" name="682:Table1"/>
          <p:cNvGraphicFramePr>
            <a:graphicFrameLocks noChangeAspect="1"/>
          </p:cNvGraphicFramePr>
          <p:nvPr>
            <p:extLst>
              <p:ext uri="{D42A27DB-BD31-4B8C-83A1-F6EECF244321}">
                <p14:modId xmlns:p14="http://schemas.microsoft.com/office/powerpoint/2010/main" val="2814636304"/>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8210"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82:Table2"/>
          <p:cNvGraphicFramePr>
            <a:graphicFrameLocks noChangeAspect="1"/>
          </p:cNvGraphicFramePr>
          <p:nvPr>
            <p:extLst>
              <p:ext uri="{D42A27DB-BD31-4B8C-83A1-F6EECF244321}">
                <p14:modId xmlns:p14="http://schemas.microsoft.com/office/powerpoint/2010/main" val="486287942"/>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8211"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82:Table3"/>
          <p:cNvGraphicFramePr>
            <a:graphicFrameLocks noChangeAspect="1"/>
          </p:cNvGraphicFramePr>
          <p:nvPr>
            <p:extLst>
              <p:ext uri="{D42A27DB-BD31-4B8C-83A1-F6EECF244321}">
                <p14:modId xmlns:p14="http://schemas.microsoft.com/office/powerpoint/2010/main" val="1272723547"/>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8212"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82:Table4"/>
          <p:cNvGraphicFramePr>
            <a:graphicFrameLocks noChangeAspect="1"/>
          </p:cNvGraphicFramePr>
          <p:nvPr>
            <p:extLst>
              <p:ext uri="{D42A27DB-BD31-4B8C-83A1-F6EECF244321}">
                <p14:modId xmlns:p14="http://schemas.microsoft.com/office/powerpoint/2010/main" val="2776034419"/>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8213"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82:Chart1"/>
          <p:cNvPicPr>
            <a:picLocks noChangeAspect="1"/>
          </p:cNvPicPr>
          <p:nvPr/>
        </p:nvPicPr>
        <p:blipFill>
          <a:blip r:embed="rId13"/>
          <a:stretch>
            <a:fillRect/>
          </a:stretch>
        </p:blipFill>
        <p:spPr>
          <a:xfrm>
            <a:off x="3683000" y="2793999"/>
            <a:ext cx="3608181" cy="2616200"/>
          </a:xfrm>
          <a:prstGeom prst="rect">
            <a:avLst/>
          </a:prstGeom>
        </p:spPr>
      </p:pic>
      <p:pic>
        <p:nvPicPr>
          <p:cNvPr id="37" name="682: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85510343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BEHAVIORAL HEALTH</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graphicFrame>
        <p:nvGraphicFramePr>
          <p:cNvPr id="4" name="Table 3"/>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cxnSp>
        <p:nvCxnSpPr>
          <p:cNvPr id="5" name="Straight Connector 4"/>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Depression and anxiety disorders cost the global economy $1 trillion each year in lost productivity.</a:t>
            </a:r>
            <a:r>
              <a:rPr lang="en-US" altLang="en-US" sz="2400" baseline="30000">
                <a:solidFill>
                  <a:srgbClr val="FFFFFF"/>
                </a:solidFill>
                <a:latin typeface="Franklin Gothic Demi Cond" panose="020B0706030402020204" pitchFamily="34" charset="0"/>
              </a:rPr>
              <a:t>1</a:t>
            </a:r>
          </a:p>
        </p:txBody>
      </p:sp>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8"/>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720: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
1. National Alliance of Mental Illness</a:t>
            </a:r>
            <a:endParaRPr lang="en-US" sz="800">
              <a:solidFill>
                <a:srgbClr val="000000"/>
              </a:solidFill>
            </a:endParaRPr>
          </a:p>
        </p:txBody>
      </p:sp>
      <p:graphicFrame>
        <p:nvGraphicFramePr>
          <p:cNvPr id="32" name="720:Table1"/>
          <p:cNvGraphicFramePr>
            <a:graphicFrameLocks noChangeAspect="1"/>
          </p:cNvGraphicFramePr>
          <p:nvPr>
            <p:extLst>
              <p:ext uri="{D42A27DB-BD31-4B8C-83A1-F6EECF244321}">
                <p14:modId xmlns:p14="http://schemas.microsoft.com/office/powerpoint/2010/main" val="2325767853"/>
              </p:ext>
            </p:extLst>
          </p:nvPr>
        </p:nvGraphicFramePr>
        <p:xfrm>
          <a:off x="7391400" y="2438400"/>
          <a:ext cx="4741714" cy="2168550"/>
        </p:xfrm>
        <a:graphic>
          <a:graphicData uri="http://schemas.openxmlformats.org/presentationml/2006/ole">
            <mc:AlternateContent xmlns:mc="http://schemas.openxmlformats.org/markup-compatibility/2006">
              <mc:Choice xmlns:v="urn:schemas-microsoft-com:vml" Requires="v">
                <p:oleObj spid="_x0000_s9234" name="Worksheet" r:id="rId5" imgW="6623076" imgH="3029158" progId="Excel.Sheet.12">
                  <p:embed/>
                </p:oleObj>
              </mc:Choice>
              <mc:Fallback>
                <p:oleObj name="Worksheet" r:id="rId5" imgW="6623076" imgH="3029158" progId="Excel.Sheet.12">
                  <p:embed/>
                  <p:pic>
                    <p:nvPicPr>
                      <p:cNvPr id="0" name=""/>
                      <p:cNvPicPr/>
                      <p:nvPr/>
                    </p:nvPicPr>
                    <p:blipFill>
                      <a:blip r:embed="rId6"/>
                      <a:stretch>
                        <a:fillRect/>
                      </a:stretch>
                    </p:blipFill>
                    <p:spPr>
                      <a:xfrm>
                        <a:off x="7391400" y="2438400"/>
                        <a:ext cx="4741714" cy="2168550"/>
                      </a:xfrm>
                      <a:prstGeom prst="rect">
                        <a:avLst/>
                      </a:prstGeom>
                    </p:spPr>
                  </p:pic>
                </p:oleObj>
              </mc:Fallback>
            </mc:AlternateContent>
          </a:graphicData>
        </a:graphic>
      </p:graphicFrame>
      <p:graphicFrame>
        <p:nvGraphicFramePr>
          <p:cNvPr id="33" name="720:Table2"/>
          <p:cNvGraphicFramePr>
            <a:graphicFrameLocks noChangeAspect="1"/>
          </p:cNvGraphicFramePr>
          <p:nvPr>
            <p:extLst>
              <p:ext uri="{D42A27DB-BD31-4B8C-83A1-F6EECF244321}">
                <p14:modId xmlns:p14="http://schemas.microsoft.com/office/powerpoint/2010/main" val="2067778103"/>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9235"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720:Table3"/>
          <p:cNvGraphicFramePr>
            <a:graphicFrameLocks noChangeAspect="1"/>
          </p:cNvGraphicFramePr>
          <p:nvPr>
            <p:extLst>
              <p:ext uri="{D42A27DB-BD31-4B8C-83A1-F6EECF244321}">
                <p14:modId xmlns:p14="http://schemas.microsoft.com/office/powerpoint/2010/main" val="3718720568"/>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9236"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720:Table4"/>
          <p:cNvGraphicFramePr>
            <a:graphicFrameLocks noChangeAspect="1"/>
          </p:cNvGraphicFramePr>
          <p:nvPr>
            <p:extLst>
              <p:ext uri="{D42A27DB-BD31-4B8C-83A1-F6EECF244321}">
                <p14:modId xmlns:p14="http://schemas.microsoft.com/office/powerpoint/2010/main" val="1053056256"/>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9237"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720:Chart1"/>
          <p:cNvPicPr>
            <a:picLocks noChangeAspect="1"/>
          </p:cNvPicPr>
          <p:nvPr/>
        </p:nvPicPr>
        <p:blipFill>
          <a:blip r:embed="rId13"/>
          <a:stretch>
            <a:fillRect/>
          </a:stretch>
        </p:blipFill>
        <p:spPr>
          <a:xfrm>
            <a:off x="4191000" y="2793999"/>
            <a:ext cx="3608181" cy="2616200"/>
          </a:xfrm>
          <a:prstGeom prst="rect">
            <a:avLst/>
          </a:prstGeom>
        </p:spPr>
      </p:pic>
      <p:pic>
        <p:nvPicPr>
          <p:cNvPr id="37" name="720: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6829773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DIABETES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Rectangle 30"/>
          <p:cNvSpPr>
            <a:spLocks noChangeArrowheads="1"/>
          </p:cNvSpPr>
          <p:nvPr/>
        </p:nvSpPr>
        <p:spPr bwMode="auto">
          <a:xfrm>
            <a:off x="0" y="1200150"/>
            <a:ext cx="12192000" cy="1287463"/>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Diabetes trend should fluctuate between 8% - 11% through 2023.  The trend will be influenced by both increases in utilization and cost.</a:t>
            </a: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13">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14">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15">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16">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5"/>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69: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
*Based on 2020 Drug Trend Report forecasted values for Commercial Plans</a:t>
            </a:r>
            <a:endParaRPr lang="en-US" sz="800">
              <a:solidFill>
                <a:srgbClr val="000000"/>
              </a:solidFill>
            </a:endParaRPr>
          </a:p>
        </p:txBody>
      </p:sp>
      <p:graphicFrame>
        <p:nvGraphicFramePr>
          <p:cNvPr id="32" name="669:Table1"/>
          <p:cNvGraphicFramePr>
            <a:graphicFrameLocks noChangeAspect="1"/>
          </p:cNvGraphicFramePr>
          <p:nvPr>
            <p:extLst>
              <p:ext uri="{D42A27DB-BD31-4B8C-83A1-F6EECF244321}">
                <p14:modId xmlns:p14="http://schemas.microsoft.com/office/powerpoint/2010/main" val="1522807304"/>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0258"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69:Table2"/>
          <p:cNvGraphicFramePr>
            <a:graphicFrameLocks noChangeAspect="1"/>
          </p:cNvGraphicFramePr>
          <p:nvPr>
            <p:extLst>
              <p:ext uri="{D42A27DB-BD31-4B8C-83A1-F6EECF244321}">
                <p14:modId xmlns:p14="http://schemas.microsoft.com/office/powerpoint/2010/main" val="999291384"/>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0259"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69:Table3"/>
          <p:cNvGraphicFramePr>
            <a:graphicFrameLocks noChangeAspect="1"/>
          </p:cNvGraphicFramePr>
          <p:nvPr>
            <p:extLst>
              <p:ext uri="{D42A27DB-BD31-4B8C-83A1-F6EECF244321}">
                <p14:modId xmlns:p14="http://schemas.microsoft.com/office/powerpoint/2010/main" val="124565701"/>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0260"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69:Table4"/>
          <p:cNvGraphicFramePr>
            <a:graphicFrameLocks noChangeAspect="1"/>
          </p:cNvGraphicFramePr>
          <p:nvPr>
            <p:extLst>
              <p:ext uri="{D42A27DB-BD31-4B8C-83A1-F6EECF244321}">
                <p14:modId xmlns:p14="http://schemas.microsoft.com/office/powerpoint/2010/main" val="3947236930"/>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0261"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69:Chart1"/>
          <p:cNvPicPr>
            <a:picLocks noChangeAspect="1"/>
          </p:cNvPicPr>
          <p:nvPr/>
        </p:nvPicPr>
        <p:blipFill>
          <a:blip r:embed="rId13"/>
          <a:stretch>
            <a:fillRect/>
          </a:stretch>
        </p:blipFill>
        <p:spPr>
          <a:xfrm>
            <a:off x="4102100" y="2197099"/>
            <a:ext cx="3608181" cy="2616200"/>
          </a:xfrm>
          <a:prstGeom prst="rect">
            <a:avLst/>
          </a:prstGeom>
        </p:spPr>
      </p:pic>
      <p:pic>
        <p:nvPicPr>
          <p:cNvPr id="37" name="669: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163218413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CARDIOVASCULAR</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graphicFrame>
        <p:nvGraphicFramePr>
          <p:cNvPr id="4" name="Table 3"/>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cxnSp>
        <p:nvCxnSpPr>
          <p:cNvPr id="5" name="Straight Connector 4"/>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Cardiovascular related diseases cost our health care system approximately $214B per year and cause $138B in lost productivity on the job.</a:t>
            </a:r>
            <a:r>
              <a:rPr lang="en-US" altLang="en-US" sz="2400" baseline="30000">
                <a:solidFill>
                  <a:srgbClr val="FFFFFF"/>
                </a:solidFill>
                <a:latin typeface="Franklin Gothic Demi Cond" panose="020B0706030402020204" pitchFamily="34" charset="0"/>
              </a:rPr>
              <a:t>1</a:t>
            </a:r>
          </a:p>
        </p:txBody>
      </p:sp>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8"/>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715: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
1. Centers for Disease Control and Prevention</a:t>
            </a:r>
            <a:endParaRPr lang="en-US" sz="800">
              <a:solidFill>
                <a:srgbClr val="000000"/>
              </a:solidFill>
            </a:endParaRPr>
          </a:p>
        </p:txBody>
      </p:sp>
      <p:graphicFrame>
        <p:nvGraphicFramePr>
          <p:cNvPr id="32" name="715:Table1"/>
          <p:cNvGraphicFramePr>
            <a:graphicFrameLocks noChangeAspect="1"/>
          </p:cNvGraphicFramePr>
          <p:nvPr>
            <p:extLst>
              <p:ext uri="{D42A27DB-BD31-4B8C-83A1-F6EECF244321}">
                <p14:modId xmlns:p14="http://schemas.microsoft.com/office/powerpoint/2010/main" val="406089374"/>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1282"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715:Table2"/>
          <p:cNvGraphicFramePr>
            <a:graphicFrameLocks noChangeAspect="1"/>
          </p:cNvGraphicFramePr>
          <p:nvPr>
            <p:extLst>
              <p:ext uri="{D42A27DB-BD31-4B8C-83A1-F6EECF244321}">
                <p14:modId xmlns:p14="http://schemas.microsoft.com/office/powerpoint/2010/main" val="3085746100"/>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1283"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715:Table3"/>
          <p:cNvGraphicFramePr>
            <a:graphicFrameLocks noChangeAspect="1"/>
          </p:cNvGraphicFramePr>
          <p:nvPr>
            <p:extLst>
              <p:ext uri="{D42A27DB-BD31-4B8C-83A1-F6EECF244321}">
                <p14:modId xmlns:p14="http://schemas.microsoft.com/office/powerpoint/2010/main" val="1823358770"/>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1284"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715:Table4"/>
          <p:cNvGraphicFramePr>
            <a:graphicFrameLocks noChangeAspect="1"/>
          </p:cNvGraphicFramePr>
          <p:nvPr>
            <p:extLst>
              <p:ext uri="{D42A27DB-BD31-4B8C-83A1-F6EECF244321}">
                <p14:modId xmlns:p14="http://schemas.microsoft.com/office/powerpoint/2010/main" val="4186735985"/>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1285"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715:Chart1"/>
          <p:cNvPicPr>
            <a:picLocks noChangeAspect="1"/>
          </p:cNvPicPr>
          <p:nvPr/>
        </p:nvPicPr>
        <p:blipFill>
          <a:blip r:embed="rId13"/>
          <a:stretch>
            <a:fillRect/>
          </a:stretch>
        </p:blipFill>
        <p:spPr>
          <a:xfrm>
            <a:off x="4191000" y="2793999"/>
            <a:ext cx="3608181" cy="2616200"/>
          </a:xfrm>
          <a:prstGeom prst="rect">
            <a:avLst/>
          </a:prstGeom>
        </p:spPr>
      </p:pic>
      <p:pic>
        <p:nvPicPr>
          <p:cNvPr id="37" name="715: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330157068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PULMONARY</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graphicFrame>
        <p:nvGraphicFramePr>
          <p:cNvPr id="4" name="Table 3"/>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cxnSp>
        <p:nvCxnSpPr>
          <p:cNvPr id="5" name="Straight Connector 4"/>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The estimated cost of respiratory disease nonadherence is $35,000 a year per patient.</a:t>
            </a:r>
            <a:r>
              <a:rPr lang="en-US" altLang="en-US" sz="2400" baseline="30000">
                <a:solidFill>
                  <a:srgbClr val="FFFFFF"/>
                </a:solidFill>
                <a:latin typeface="Franklin Gothic Demi Cond" panose="020B0706030402020204" pitchFamily="34" charset="0"/>
              </a:rPr>
              <a:t>1</a:t>
            </a:r>
          </a:p>
        </p:txBody>
      </p:sp>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8"/>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716: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
1. World Allergy Organization, Asthma Medication Adherence</a:t>
            </a:r>
            <a:endParaRPr lang="en-US" sz="800">
              <a:solidFill>
                <a:srgbClr val="000000"/>
              </a:solidFill>
            </a:endParaRPr>
          </a:p>
        </p:txBody>
      </p:sp>
      <p:graphicFrame>
        <p:nvGraphicFramePr>
          <p:cNvPr id="32" name="716:Table1"/>
          <p:cNvGraphicFramePr>
            <a:graphicFrameLocks noChangeAspect="1"/>
          </p:cNvGraphicFramePr>
          <p:nvPr>
            <p:extLst>
              <p:ext uri="{D42A27DB-BD31-4B8C-83A1-F6EECF244321}">
                <p14:modId xmlns:p14="http://schemas.microsoft.com/office/powerpoint/2010/main" val="3420672405"/>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2306"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716:Table2"/>
          <p:cNvGraphicFramePr>
            <a:graphicFrameLocks noChangeAspect="1"/>
          </p:cNvGraphicFramePr>
          <p:nvPr>
            <p:extLst>
              <p:ext uri="{D42A27DB-BD31-4B8C-83A1-F6EECF244321}">
                <p14:modId xmlns:p14="http://schemas.microsoft.com/office/powerpoint/2010/main" val="3688479642"/>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2307"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716:Table3"/>
          <p:cNvGraphicFramePr>
            <a:graphicFrameLocks noChangeAspect="1"/>
          </p:cNvGraphicFramePr>
          <p:nvPr>
            <p:extLst>
              <p:ext uri="{D42A27DB-BD31-4B8C-83A1-F6EECF244321}">
                <p14:modId xmlns:p14="http://schemas.microsoft.com/office/powerpoint/2010/main" val="1313833309"/>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2308"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716:Table4"/>
          <p:cNvGraphicFramePr>
            <a:graphicFrameLocks noChangeAspect="1"/>
          </p:cNvGraphicFramePr>
          <p:nvPr>
            <p:extLst>
              <p:ext uri="{D42A27DB-BD31-4B8C-83A1-F6EECF244321}">
                <p14:modId xmlns:p14="http://schemas.microsoft.com/office/powerpoint/2010/main" val="3666108882"/>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2309"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716:Chart1"/>
          <p:cNvPicPr>
            <a:picLocks noChangeAspect="1"/>
          </p:cNvPicPr>
          <p:nvPr/>
        </p:nvPicPr>
        <p:blipFill>
          <a:blip r:embed="rId13"/>
          <a:stretch>
            <a:fillRect/>
          </a:stretch>
        </p:blipFill>
        <p:spPr>
          <a:xfrm>
            <a:off x="4343400" y="2793999"/>
            <a:ext cx="3608181" cy="2616200"/>
          </a:xfrm>
          <a:prstGeom prst="rect">
            <a:avLst/>
          </a:prstGeom>
        </p:spPr>
      </p:pic>
      <p:pic>
        <p:nvPicPr>
          <p:cNvPr id="37" name="716: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85622155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WEIGHT MANAGEMENT</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America's Obesity Crisis assesses the role excess weight plays in the prevalence of 23 chronic diseases and the economic consequences that result. Obesity and overweight are linked to: </a:t>
            </a:r>
            <a:br>
              <a:rPr lang="en-US" altLang="en-US" sz="2400">
                <a:solidFill>
                  <a:srgbClr val="FFFFFF"/>
                </a:solidFill>
                <a:latin typeface="Franklin Gothic Demi Cond" panose="020B0706030402020204" pitchFamily="34" charset="0"/>
              </a:rPr>
            </a:br>
            <a:r>
              <a:rPr lang="en-US" altLang="en-US" sz="800">
                <a:solidFill>
                  <a:srgbClr val="FFFFFF"/>
                </a:solidFill>
                <a:latin typeface="Franklin Gothic Demi Cond" panose="020B0706030402020204" pitchFamily="34" charset="0"/>
              </a:rPr>
              <a:t/>
            </a:r>
            <a:br>
              <a:rPr lang="en-US" altLang="en-US" sz="800">
                <a:solidFill>
                  <a:srgbClr val="FFFFFF"/>
                </a:solidFill>
                <a:latin typeface="Franklin Gothic Demi Cond" panose="020B0706030402020204" pitchFamily="34" charset="0"/>
              </a:rPr>
            </a:br>
            <a:r>
              <a:rPr lang="en-US" altLang="en-US" sz="2400">
                <a:solidFill>
                  <a:srgbClr val="FFFFFF"/>
                </a:solidFill>
                <a:latin typeface="Franklin Gothic Demi Cond" panose="020B0706030402020204" pitchFamily="34" charset="0"/>
              </a:rPr>
              <a:t>75% of osteoarthritis cases | 64% of Type 2 diabetes cases | 73% of kidney disease cases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13">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14">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15">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16">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17">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7"/>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sp>
        <p:nvSpPr>
          <p:cNvPr id="20" name="734:Footnote"/>
          <p:cNvSpPr txBox="1">
            <a:spLocks noChangeArrowheads="1"/>
          </p:cNvSpPr>
          <p:nvPr/>
        </p:nvSpPr>
        <p:spPr bwMode="auto">
          <a:xfrm>
            <a:off x="355600" y="4754563"/>
            <a:ext cx="17414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317500">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nSpc>
                <a:spcPct val="100000"/>
              </a:lnSpc>
              <a:spcBef>
                <a:spcPct val="0"/>
              </a:spcBef>
              <a:spcAft>
                <a:spcPct val="0"/>
              </a:spcAft>
              <a:buClrTx/>
              <a:buSzTx/>
              <a:buFontTx/>
              <a:buNone/>
            </a:pPr>
            <a:r>
              <a:rPr lang="en-US" altLang="en-US" sz="800">
                <a:solidFill>
                  <a:srgbClr val="000000"/>
                </a:solidFill>
                <a:latin typeface="Arial" panose="020B0604020202020204" pitchFamily="34" charset="0"/>
              </a:rPr>
              <a:t>*Weight Loss only</a:t>
            </a:r>
          </a:p>
        </p:txBody>
      </p:sp>
      <p:grpSp>
        <p:nvGrpSpPr>
          <p:cNvPr id="21" name="Group 20">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2"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3"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4" name="Group 23">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5"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1"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2" name="719: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33" name="719:Table1"/>
          <p:cNvGraphicFramePr>
            <a:graphicFrameLocks noChangeAspect="1"/>
          </p:cNvGraphicFramePr>
          <p:nvPr>
            <p:extLst>
              <p:ext uri="{D42A27DB-BD31-4B8C-83A1-F6EECF244321}">
                <p14:modId xmlns:p14="http://schemas.microsoft.com/office/powerpoint/2010/main" val="1067972856"/>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3330"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4" name="719:Table2"/>
          <p:cNvGraphicFramePr>
            <a:graphicFrameLocks noChangeAspect="1"/>
          </p:cNvGraphicFramePr>
          <p:nvPr>
            <p:extLst>
              <p:ext uri="{D42A27DB-BD31-4B8C-83A1-F6EECF244321}">
                <p14:modId xmlns:p14="http://schemas.microsoft.com/office/powerpoint/2010/main" val="1924256571"/>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3331"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5" name="719:Table3"/>
          <p:cNvGraphicFramePr>
            <a:graphicFrameLocks noChangeAspect="1"/>
          </p:cNvGraphicFramePr>
          <p:nvPr>
            <p:extLst>
              <p:ext uri="{D42A27DB-BD31-4B8C-83A1-F6EECF244321}">
                <p14:modId xmlns:p14="http://schemas.microsoft.com/office/powerpoint/2010/main" val="2846054678"/>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3332"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6" name="719:Table4"/>
          <p:cNvGraphicFramePr>
            <a:graphicFrameLocks noChangeAspect="1"/>
          </p:cNvGraphicFramePr>
          <p:nvPr>
            <p:extLst>
              <p:ext uri="{D42A27DB-BD31-4B8C-83A1-F6EECF244321}">
                <p14:modId xmlns:p14="http://schemas.microsoft.com/office/powerpoint/2010/main" val="1145664557"/>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3333"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7" name="719:Chart1"/>
          <p:cNvPicPr>
            <a:picLocks noChangeAspect="1"/>
          </p:cNvPicPr>
          <p:nvPr/>
        </p:nvPicPr>
        <p:blipFill>
          <a:blip r:embed="rId13"/>
          <a:stretch>
            <a:fillRect/>
          </a:stretch>
        </p:blipFill>
        <p:spPr>
          <a:xfrm>
            <a:off x="3949701" y="2514600"/>
            <a:ext cx="4991901" cy="3619500"/>
          </a:xfrm>
          <a:prstGeom prst="rect">
            <a:avLst/>
          </a:prstGeom>
        </p:spPr>
      </p:pic>
      <p:pic>
        <p:nvPicPr>
          <p:cNvPr id="38" name="719: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310312505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INFLAMMATORY CONDITIONS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Trends will continue over the next couple years, influenced by brand price increases and to a lesser extent increases in utilization. In 2021-2022 new formulations of existing medications to treat ulcerative colitis may result in patients shifting therapies within this class.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3: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
*Based on 2020 Drug Trend Report forecasted values for Commercial Plans</a:t>
            </a:r>
            <a:endParaRPr lang="en-US" sz="800">
              <a:solidFill>
                <a:srgbClr val="000000"/>
              </a:solidFill>
            </a:endParaRPr>
          </a:p>
        </p:txBody>
      </p:sp>
      <p:graphicFrame>
        <p:nvGraphicFramePr>
          <p:cNvPr id="32" name="673:Table1"/>
          <p:cNvGraphicFramePr>
            <a:graphicFrameLocks noChangeAspect="1"/>
          </p:cNvGraphicFramePr>
          <p:nvPr>
            <p:extLst>
              <p:ext uri="{D42A27DB-BD31-4B8C-83A1-F6EECF244321}">
                <p14:modId xmlns:p14="http://schemas.microsoft.com/office/powerpoint/2010/main" val="2867776625"/>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4354"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73:Table2"/>
          <p:cNvGraphicFramePr>
            <a:graphicFrameLocks noChangeAspect="1"/>
          </p:cNvGraphicFramePr>
          <p:nvPr>
            <p:extLst>
              <p:ext uri="{D42A27DB-BD31-4B8C-83A1-F6EECF244321}">
                <p14:modId xmlns:p14="http://schemas.microsoft.com/office/powerpoint/2010/main" val="1083898751"/>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4355"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3:Table3"/>
          <p:cNvGraphicFramePr>
            <a:graphicFrameLocks noChangeAspect="1"/>
          </p:cNvGraphicFramePr>
          <p:nvPr>
            <p:extLst>
              <p:ext uri="{D42A27DB-BD31-4B8C-83A1-F6EECF244321}">
                <p14:modId xmlns:p14="http://schemas.microsoft.com/office/powerpoint/2010/main" val="2603712631"/>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4356"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3:Table4"/>
          <p:cNvGraphicFramePr>
            <a:graphicFrameLocks noChangeAspect="1"/>
          </p:cNvGraphicFramePr>
          <p:nvPr>
            <p:extLst>
              <p:ext uri="{D42A27DB-BD31-4B8C-83A1-F6EECF244321}">
                <p14:modId xmlns:p14="http://schemas.microsoft.com/office/powerpoint/2010/main" val="927122669"/>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4357"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3:Chart1"/>
          <p:cNvPicPr>
            <a:picLocks noChangeAspect="1"/>
          </p:cNvPicPr>
          <p:nvPr/>
        </p:nvPicPr>
        <p:blipFill>
          <a:blip r:embed="rId13"/>
          <a:stretch>
            <a:fillRect/>
          </a:stretch>
        </p:blipFill>
        <p:spPr>
          <a:xfrm>
            <a:off x="4102100" y="2197099"/>
            <a:ext cx="3608181" cy="2616200"/>
          </a:xfrm>
          <a:prstGeom prst="rect">
            <a:avLst/>
          </a:prstGeom>
        </p:spPr>
      </p:pic>
      <p:pic>
        <p:nvPicPr>
          <p:cNvPr id="37" name="673: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65930096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HIV</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HIV trend will remain around 5% through 2023 primarily due to increases in utilization. In 2020, the generic for Truvada® (emtricitabine-tenofovir) was released yet Descovy® (emtricitabine/tenofovir) is still gaining traction amongst PrEP patients due to reduced side effects.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8: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
*Based on 2020 Drug Trend Report forecasted values for Commercial Plans</a:t>
            </a:r>
            <a:endParaRPr lang="en-US" sz="800">
              <a:solidFill>
                <a:srgbClr val="000000"/>
              </a:solidFill>
            </a:endParaRPr>
          </a:p>
        </p:txBody>
      </p:sp>
      <p:graphicFrame>
        <p:nvGraphicFramePr>
          <p:cNvPr id="32" name="678:Table1"/>
          <p:cNvGraphicFramePr>
            <a:graphicFrameLocks noChangeAspect="1"/>
          </p:cNvGraphicFramePr>
          <p:nvPr>
            <p:extLst>
              <p:ext uri="{D42A27DB-BD31-4B8C-83A1-F6EECF244321}">
                <p14:modId xmlns:p14="http://schemas.microsoft.com/office/powerpoint/2010/main" val="3148262298"/>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5378"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78:Table2"/>
          <p:cNvGraphicFramePr>
            <a:graphicFrameLocks noChangeAspect="1"/>
          </p:cNvGraphicFramePr>
          <p:nvPr>
            <p:extLst>
              <p:ext uri="{D42A27DB-BD31-4B8C-83A1-F6EECF244321}">
                <p14:modId xmlns:p14="http://schemas.microsoft.com/office/powerpoint/2010/main" val="559125162"/>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5379"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8:Table3"/>
          <p:cNvGraphicFramePr>
            <a:graphicFrameLocks noChangeAspect="1"/>
          </p:cNvGraphicFramePr>
          <p:nvPr>
            <p:extLst>
              <p:ext uri="{D42A27DB-BD31-4B8C-83A1-F6EECF244321}">
                <p14:modId xmlns:p14="http://schemas.microsoft.com/office/powerpoint/2010/main" val="4005331917"/>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5380"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8:Table4"/>
          <p:cNvGraphicFramePr>
            <a:graphicFrameLocks noChangeAspect="1"/>
          </p:cNvGraphicFramePr>
          <p:nvPr>
            <p:extLst>
              <p:ext uri="{D42A27DB-BD31-4B8C-83A1-F6EECF244321}">
                <p14:modId xmlns:p14="http://schemas.microsoft.com/office/powerpoint/2010/main" val="2921327396"/>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5381"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8:Chart1"/>
          <p:cNvPicPr>
            <a:picLocks noChangeAspect="1"/>
          </p:cNvPicPr>
          <p:nvPr/>
        </p:nvPicPr>
        <p:blipFill>
          <a:blip r:embed="rId13"/>
          <a:stretch>
            <a:fillRect/>
          </a:stretch>
        </p:blipFill>
        <p:spPr>
          <a:xfrm>
            <a:off x="4102100" y="2197099"/>
            <a:ext cx="3608181" cy="2616200"/>
          </a:xfrm>
          <a:prstGeom prst="rect">
            <a:avLst/>
          </a:prstGeom>
        </p:spPr>
      </p:pic>
      <p:pic>
        <p:nvPicPr>
          <p:cNvPr id="37" name="678: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101390176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NEUROLOGICAL</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4763" y="1198563"/>
            <a:ext cx="12192001"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While CGRP inhibitors have been proven to reduce the number of migraines a sufferer has each month, they can cost a plan more per patient per year. However, these new therapies can provide relief not seen before with other treatments.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13">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14">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15">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16">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5"/>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721: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32" name="721:Table1"/>
          <p:cNvGraphicFramePr>
            <a:graphicFrameLocks noChangeAspect="1"/>
          </p:cNvGraphicFramePr>
          <p:nvPr>
            <p:extLst>
              <p:ext uri="{D42A27DB-BD31-4B8C-83A1-F6EECF244321}">
                <p14:modId xmlns:p14="http://schemas.microsoft.com/office/powerpoint/2010/main" val="2090506599"/>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6402"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721:Table2"/>
          <p:cNvGraphicFramePr>
            <a:graphicFrameLocks noChangeAspect="1"/>
          </p:cNvGraphicFramePr>
          <p:nvPr>
            <p:extLst>
              <p:ext uri="{D42A27DB-BD31-4B8C-83A1-F6EECF244321}">
                <p14:modId xmlns:p14="http://schemas.microsoft.com/office/powerpoint/2010/main" val="2507004425"/>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6403"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721:Table3"/>
          <p:cNvGraphicFramePr>
            <a:graphicFrameLocks noChangeAspect="1"/>
          </p:cNvGraphicFramePr>
          <p:nvPr>
            <p:extLst>
              <p:ext uri="{D42A27DB-BD31-4B8C-83A1-F6EECF244321}">
                <p14:modId xmlns:p14="http://schemas.microsoft.com/office/powerpoint/2010/main" val="1732519045"/>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6404"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721:Table4"/>
          <p:cNvGraphicFramePr>
            <a:graphicFrameLocks noChangeAspect="1"/>
          </p:cNvGraphicFramePr>
          <p:nvPr>
            <p:extLst>
              <p:ext uri="{D42A27DB-BD31-4B8C-83A1-F6EECF244321}">
                <p14:modId xmlns:p14="http://schemas.microsoft.com/office/powerpoint/2010/main" val="490086426"/>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6405"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721:Chart1"/>
          <p:cNvPicPr>
            <a:picLocks noChangeAspect="1"/>
          </p:cNvPicPr>
          <p:nvPr/>
        </p:nvPicPr>
        <p:blipFill>
          <a:blip r:embed="rId13"/>
          <a:stretch>
            <a:fillRect/>
          </a:stretch>
        </p:blipFill>
        <p:spPr>
          <a:xfrm>
            <a:off x="4622800" y="2793999"/>
            <a:ext cx="3608181" cy="2616200"/>
          </a:xfrm>
          <a:prstGeom prst="rect">
            <a:avLst/>
          </a:prstGeom>
        </p:spPr>
      </p:pic>
      <p:pic>
        <p:nvPicPr>
          <p:cNvPr id="37" name="721: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17731360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MULTIPLE SCLEROSIS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4763" y="1198563"/>
            <a:ext cx="12192001"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During 2020, generics and brand competition for several of the top medications to treat multiple sclerosis, including Gilenya® (fingolimod), Tecfidera® (dimethyl fumarate), and Ocrevus® (ocrelizumab), resulted in reducing unit cost trends, which is expected to spill over into 2021.</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9: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
*Based on 2020 Drug Trend Report forecasted values for Commercial Plans</a:t>
            </a:r>
            <a:endParaRPr lang="en-US" sz="800">
              <a:solidFill>
                <a:srgbClr val="000000"/>
              </a:solidFill>
            </a:endParaRPr>
          </a:p>
        </p:txBody>
      </p:sp>
      <p:graphicFrame>
        <p:nvGraphicFramePr>
          <p:cNvPr id="32" name="679:Table1"/>
          <p:cNvGraphicFramePr>
            <a:graphicFrameLocks noChangeAspect="1"/>
          </p:cNvGraphicFramePr>
          <p:nvPr>
            <p:extLst>
              <p:ext uri="{D42A27DB-BD31-4B8C-83A1-F6EECF244321}">
                <p14:modId xmlns:p14="http://schemas.microsoft.com/office/powerpoint/2010/main" val="65872576"/>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7426"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79:Table2"/>
          <p:cNvGraphicFramePr>
            <a:graphicFrameLocks noChangeAspect="1"/>
          </p:cNvGraphicFramePr>
          <p:nvPr>
            <p:extLst>
              <p:ext uri="{D42A27DB-BD31-4B8C-83A1-F6EECF244321}">
                <p14:modId xmlns:p14="http://schemas.microsoft.com/office/powerpoint/2010/main" val="2421085565"/>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7427"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9:Table3"/>
          <p:cNvGraphicFramePr>
            <a:graphicFrameLocks noChangeAspect="1"/>
          </p:cNvGraphicFramePr>
          <p:nvPr>
            <p:extLst>
              <p:ext uri="{D42A27DB-BD31-4B8C-83A1-F6EECF244321}">
                <p14:modId xmlns:p14="http://schemas.microsoft.com/office/powerpoint/2010/main" val="3891291087"/>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7428"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9:Table4"/>
          <p:cNvGraphicFramePr>
            <a:graphicFrameLocks noChangeAspect="1"/>
          </p:cNvGraphicFramePr>
          <p:nvPr>
            <p:extLst>
              <p:ext uri="{D42A27DB-BD31-4B8C-83A1-F6EECF244321}">
                <p14:modId xmlns:p14="http://schemas.microsoft.com/office/powerpoint/2010/main" val="1268954019"/>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7429"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9:Chart1"/>
          <p:cNvPicPr>
            <a:picLocks noChangeAspect="1"/>
          </p:cNvPicPr>
          <p:nvPr/>
        </p:nvPicPr>
        <p:blipFill>
          <a:blip r:embed="rId13"/>
          <a:stretch>
            <a:fillRect/>
          </a:stretch>
        </p:blipFill>
        <p:spPr>
          <a:xfrm>
            <a:off x="4102100" y="2197099"/>
            <a:ext cx="3608181" cy="2616200"/>
          </a:xfrm>
          <a:prstGeom prst="rect">
            <a:avLst/>
          </a:prstGeom>
        </p:spPr>
      </p:pic>
      <p:pic>
        <p:nvPicPr>
          <p:cNvPr id="37" name="679: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123911074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CANCER</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4763" y="1198563"/>
            <a:ext cx="12192001"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Oncology trend is expected to increase over the next 3 years. Despite the rising costs of these expensive therapies, the generic for Sutent® (sunitinib malate) and others, could drive lower trends in 2021.</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1: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
*Based on 2020 Drug Trend Report forecasted values for Commercial Plans</a:t>
            </a:r>
            <a:endParaRPr lang="en-US" sz="800">
              <a:solidFill>
                <a:srgbClr val="000000"/>
              </a:solidFill>
            </a:endParaRPr>
          </a:p>
        </p:txBody>
      </p:sp>
      <p:graphicFrame>
        <p:nvGraphicFramePr>
          <p:cNvPr id="32" name="671:Table1"/>
          <p:cNvGraphicFramePr>
            <a:graphicFrameLocks noChangeAspect="1"/>
          </p:cNvGraphicFramePr>
          <p:nvPr>
            <p:extLst>
              <p:ext uri="{D42A27DB-BD31-4B8C-83A1-F6EECF244321}">
                <p14:modId xmlns:p14="http://schemas.microsoft.com/office/powerpoint/2010/main" val="4067722721"/>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8450"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71:Table2"/>
          <p:cNvGraphicFramePr>
            <a:graphicFrameLocks noChangeAspect="1"/>
          </p:cNvGraphicFramePr>
          <p:nvPr>
            <p:extLst>
              <p:ext uri="{D42A27DB-BD31-4B8C-83A1-F6EECF244321}">
                <p14:modId xmlns:p14="http://schemas.microsoft.com/office/powerpoint/2010/main" val="241292545"/>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8451"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1:Table3"/>
          <p:cNvGraphicFramePr>
            <a:graphicFrameLocks noChangeAspect="1"/>
          </p:cNvGraphicFramePr>
          <p:nvPr>
            <p:extLst>
              <p:ext uri="{D42A27DB-BD31-4B8C-83A1-F6EECF244321}">
                <p14:modId xmlns:p14="http://schemas.microsoft.com/office/powerpoint/2010/main" val="3827572944"/>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8452"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1:Table4"/>
          <p:cNvGraphicFramePr>
            <a:graphicFrameLocks noChangeAspect="1"/>
          </p:cNvGraphicFramePr>
          <p:nvPr>
            <p:extLst>
              <p:ext uri="{D42A27DB-BD31-4B8C-83A1-F6EECF244321}">
                <p14:modId xmlns:p14="http://schemas.microsoft.com/office/powerpoint/2010/main" val="1473958256"/>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8453"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1:Chart1"/>
          <p:cNvPicPr>
            <a:picLocks noChangeAspect="1"/>
          </p:cNvPicPr>
          <p:nvPr/>
        </p:nvPicPr>
        <p:blipFill>
          <a:blip r:embed="rId13"/>
          <a:stretch>
            <a:fillRect/>
          </a:stretch>
        </p:blipFill>
        <p:spPr>
          <a:xfrm>
            <a:off x="4102100" y="2197099"/>
            <a:ext cx="3608181" cy="2616200"/>
          </a:xfrm>
          <a:prstGeom prst="rect">
            <a:avLst/>
          </a:prstGeom>
        </p:spPr>
      </p:pic>
      <p:pic>
        <p:nvPicPr>
          <p:cNvPr id="37" name="671: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79702857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RARE CONDITIONS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Due to the advancements of therapies for Rare Conditions, patients have been able to improve their quality of life while coping with these conditions. Since these are extremely high cost medications, significant increases in the trends of these disorders in the future seem likely.</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94: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32" name="694:Table1"/>
          <p:cNvGraphicFramePr>
            <a:graphicFrameLocks noChangeAspect="1"/>
          </p:cNvGraphicFramePr>
          <p:nvPr>
            <p:extLst>
              <p:ext uri="{D42A27DB-BD31-4B8C-83A1-F6EECF244321}">
                <p14:modId xmlns:p14="http://schemas.microsoft.com/office/powerpoint/2010/main" val="573917124"/>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9474"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94:Table2"/>
          <p:cNvGraphicFramePr>
            <a:graphicFrameLocks noChangeAspect="1"/>
          </p:cNvGraphicFramePr>
          <p:nvPr>
            <p:extLst>
              <p:ext uri="{D42A27DB-BD31-4B8C-83A1-F6EECF244321}">
                <p14:modId xmlns:p14="http://schemas.microsoft.com/office/powerpoint/2010/main" val="3978856495"/>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9475"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94:Table3"/>
          <p:cNvGraphicFramePr>
            <a:graphicFrameLocks noChangeAspect="1"/>
          </p:cNvGraphicFramePr>
          <p:nvPr>
            <p:extLst>
              <p:ext uri="{D42A27DB-BD31-4B8C-83A1-F6EECF244321}">
                <p14:modId xmlns:p14="http://schemas.microsoft.com/office/powerpoint/2010/main" val="694407406"/>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9476"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94:Table4"/>
          <p:cNvGraphicFramePr>
            <a:graphicFrameLocks noChangeAspect="1"/>
          </p:cNvGraphicFramePr>
          <p:nvPr>
            <p:extLst>
              <p:ext uri="{D42A27DB-BD31-4B8C-83A1-F6EECF244321}">
                <p14:modId xmlns:p14="http://schemas.microsoft.com/office/powerpoint/2010/main" val="4176295743"/>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9477"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94:Chart1"/>
          <p:cNvPicPr>
            <a:picLocks noChangeAspect="1"/>
          </p:cNvPicPr>
          <p:nvPr/>
        </p:nvPicPr>
        <p:blipFill>
          <a:blip r:embed="rId13"/>
          <a:stretch>
            <a:fillRect/>
          </a:stretch>
        </p:blipFill>
        <p:spPr>
          <a:xfrm>
            <a:off x="4191000" y="2793999"/>
            <a:ext cx="3608181" cy="2616200"/>
          </a:xfrm>
          <a:prstGeom prst="rect">
            <a:avLst/>
          </a:prstGeom>
        </p:spPr>
      </p:pic>
      <p:pic>
        <p:nvPicPr>
          <p:cNvPr id="37" name="694: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51250710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HEPATITIS C</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graphicFrame>
        <p:nvGraphicFramePr>
          <p:cNvPr id="4" name="Table 3"/>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cxnSp>
        <p:nvCxnSpPr>
          <p:cNvPr id="5" name="Straight Connector 4"/>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It is estimated that 2.4 million people in the U.S. are living with a positive hepatitis C diagnosis and more than half of the people who become infected with HCV will develop chronic infection.</a:t>
            </a:r>
            <a:r>
              <a:rPr lang="en-US" altLang="en-US" sz="2400" baseline="30000">
                <a:solidFill>
                  <a:srgbClr val="FFFFFF"/>
                </a:solidFill>
                <a:latin typeface="Franklin Gothic Demi Cond" panose="020B0706030402020204" pitchFamily="34" charset="0"/>
              </a:rPr>
              <a:t>1</a:t>
            </a:r>
          </a:p>
        </p:txBody>
      </p:sp>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8"/>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2: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
1. Source: Centers for Disease Control and Prevention</a:t>
            </a:r>
            <a:endParaRPr lang="en-US" sz="800">
              <a:solidFill>
                <a:srgbClr val="000000"/>
              </a:solidFill>
            </a:endParaRPr>
          </a:p>
        </p:txBody>
      </p:sp>
      <p:graphicFrame>
        <p:nvGraphicFramePr>
          <p:cNvPr id="32" name="672:Table1"/>
          <p:cNvGraphicFramePr>
            <a:graphicFrameLocks noChangeAspect="1"/>
          </p:cNvGraphicFramePr>
          <p:nvPr>
            <p:extLst>
              <p:ext uri="{D42A27DB-BD31-4B8C-83A1-F6EECF244321}">
                <p14:modId xmlns:p14="http://schemas.microsoft.com/office/powerpoint/2010/main" val="1317157478"/>
              </p:ext>
            </p:extLst>
          </p:nvPr>
        </p:nvGraphicFramePr>
        <p:xfrm>
          <a:off x="7391400" y="2438400"/>
          <a:ext cx="4741714" cy="2168550"/>
        </p:xfrm>
        <a:graphic>
          <a:graphicData uri="http://schemas.openxmlformats.org/presentationml/2006/ole">
            <mc:AlternateContent xmlns:mc="http://schemas.openxmlformats.org/markup-compatibility/2006">
              <mc:Choice xmlns:v="urn:schemas-microsoft-com:vml" Requires="v">
                <p:oleObj spid="_x0000_s20498" name="Worksheet" r:id="rId5" imgW="6623076" imgH="3029158" progId="Excel.Sheet.12">
                  <p:embed/>
                </p:oleObj>
              </mc:Choice>
              <mc:Fallback>
                <p:oleObj name="Worksheet" r:id="rId5" imgW="6623076" imgH="3029158" progId="Excel.Sheet.12">
                  <p:embed/>
                  <p:pic>
                    <p:nvPicPr>
                      <p:cNvPr id="0" name=""/>
                      <p:cNvPicPr/>
                      <p:nvPr/>
                    </p:nvPicPr>
                    <p:blipFill>
                      <a:blip r:embed="rId6"/>
                      <a:stretch>
                        <a:fillRect/>
                      </a:stretch>
                    </p:blipFill>
                    <p:spPr>
                      <a:xfrm>
                        <a:off x="7391400" y="2438400"/>
                        <a:ext cx="4741714" cy="2168550"/>
                      </a:xfrm>
                      <a:prstGeom prst="rect">
                        <a:avLst/>
                      </a:prstGeom>
                    </p:spPr>
                  </p:pic>
                </p:oleObj>
              </mc:Fallback>
            </mc:AlternateContent>
          </a:graphicData>
        </a:graphic>
      </p:graphicFrame>
      <p:graphicFrame>
        <p:nvGraphicFramePr>
          <p:cNvPr id="33" name="672:Table2"/>
          <p:cNvGraphicFramePr>
            <a:graphicFrameLocks noChangeAspect="1"/>
          </p:cNvGraphicFramePr>
          <p:nvPr>
            <p:extLst>
              <p:ext uri="{D42A27DB-BD31-4B8C-83A1-F6EECF244321}">
                <p14:modId xmlns:p14="http://schemas.microsoft.com/office/powerpoint/2010/main" val="2476255170"/>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20499"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2:Table3"/>
          <p:cNvGraphicFramePr>
            <a:graphicFrameLocks noChangeAspect="1"/>
          </p:cNvGraphicFramePr>
          <p:nvPr>
            <p:extLst>
              <p:ext uri="{D42A27DB-BD31-4B8C-83A1-F6EECF244321}">
                <p14:modId xmlns:p14="http://schemas.microsoft.com/office/powerpoint/2010/main" val="3654595511"/>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20500"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2:Table4"/>
          <p:cNvGraphicFramePr>
            <a:graphicFrameLocks noChangeAspect="1"/>
          </p:cNvGraphicFramePr>
          <p:nvPr>
            <p:extLst>
              <p:ext uri="{D42A27DB-BD31-4B8C-83A1-F6EECF244321}">
                <p14:modId xmlns:p14="http://schemas.microsoft.com/office/powerpoint/2010/main" val="534108766"/>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20501"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2:Chart1"/>
          <p:cNvPicPr>
            <a:picLocks noChangeAspect="1"/>
          </p:cNvPicPr>
          <p:nvPr/>
        </p:nvPicPr>
        <p:blipFill>
          <a:blip r:embed="rId13"/>
          <a:stretch>
            <a:fillRect/>
          </a:stretch>
        </p:blipFill>
        <p:spPr>
          <a:xfrm>
            <a:off x="4102100" y="2197099"/>
            <a:ext cx="3608181" cy="2616200"/>
          </a:xfrm>
          <a:prstGeom prst="rect">
            <a:avLst/>
          </a:prstGeom>
        </p:spPr>
      </p:pic>
      <p:pic>
        <p:nvPicPr>
          <p:cNvPr id="37" name="672: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24824879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descr="{&quot;templafy&quot;:{&quot;id&quot;:&quot;e5f56c11-bce5-4c6a-b46d-b66eea5ec972&quot;}}">
            <a:extLst>
              <a:ext uri="{FF2B5EF4-FFF2-40B4-BE49-F238E27FC236}">
                <a16:creationId xmlns:a16="http://schemas.microsoft.com/office/drawing/2014/main" id="{2104AA13-1186-4423-B26E-7BFF73F4F2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193" y="935939"/>
            <a:ext cx="5174400" cy="1073688"/>
          </a:xfrm>
          <a:prstGeom prst="rect">
            <a:avLst/>
          </a:prstGeom>
        </p:spPr>
      </p:pic>
    </p:spTree>
    <p:extLst>
      <p:ext uri="{BB962C8B-B14F-4D97-AF65-F5344CB8AC3E}">
        <p14:creationId xmlns:p14="http://schemas.microsoft.com/office/powerpoint/2010/main" val="2662873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SUPPLEMENTAL</a:t>
            </a:r>
            <a:endParaRPr lang="en-US" dirty="0"/>
          </a:p>
        </p:txBody>
      </p:sp>
    </p:spTree>
    <p:extLst>
      <p:ext uri="{BB962C8B-B14F-4D97-AF65-F5344CB8AC3E}">
        <p14:creationId xmlns:p14="http://schemas.microsoft.com/office/powerpoint/2010/main" val="221580840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Performance</a:t>
            </a:r>
            <a:endParaRPr lang="en-US" dirty="0"/>
          </a:p>
        </p:txBody>
      </p:sp>
      <p:sp>
        <p:nvSpPr>
          <p:cNvPr id="4" name="Rectangle 8"/>
          <p:cNvSpPr>
            <a:spLocks noChangeArrowheads="1"/>
          </p:cNvSpPr>
          <p:nvPr/>
        </p:nvSpPr>
        <p:spPr bwMode="auto">
          <a:xfrm>
            <a:off x="8793163" y="1016000"/>
            <a:ext cx="3398837" cy="4584700"/>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endParaRPr lang="en-US" altLang="en-US">
              <a:solidFill>
                <a:srgbClr val="FFFFFF"/>
              </a:solidFill>
              <a:latin typeface="Franklin Gothic Medium" panose="020B0603020102020204" pitchFamily="34" charset="0"/>
              <a:ea typeface="Franklin Gothic Medium Cond" panose="020B0606030402020204" pitchFamily="34" charset="0"/>
              <a:cs typeface="Franklin Gothic Medium Cond" panose="020B0606030402020204" pitchFamily="34" charset="0"/>
            </a:endParaRPr>
          </a:p>
        </p:txBody>
      </p:sp>
      <p:cxnSp>
        <p:nvCxnSpPr>
          <p:cNvPr id="5" name="Straight Connector 4"/>
          <p:cNvCxnSpPr/>
          <p:nvPr/>
        </p:nvCxnSpPr>
        <p:spPr>
          <a:xfrm flipH="1">
            <a:off x="8786813" y="2524125"/>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8786813" y="4068763"/>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7" name="569: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 Rebates are estimated based on paid and expected to be paid amounts. Actual rebate payments may differ from estimates.  </a:t>
            </a:r>
            <a:endParaRPr lang="en-US" sz="800">
              <a:solidFill>
                <a:srgbClr val="000000"/>
              </a:solidFill>
            </a:endParaRPr>
          </a:p>
        </p:txBody>
      </p:sp>
      <p:graphicFrame>
        <p:nvGraphicFramePr>
          <p:cNvPr id="8" name="569:Table1"/>
          <p:cNvGraphicFramePr>
            <a:graphicFrameLocks noChangeAspect="1"/>
          </p:cNvGraphicFramePr>
          <p:nvPr>
            <p:extLst>
              <p:ext uri="{D42A27DB-BD31-4B8C-83A1-F6EECF244321}">
                <p14:modId xmlns:p14="http://schemas.microsoft.com/office/powerpoint/2010/main" val="488427703"/>
              </p:ext>
            </p:extLst>
          </p:nvPr>
        </p:nvGraphicFramePr>
        <p:xfrm>
          <a:off x="596900" y="1028700"/>
          <a:ext cx="7291735" cy="4372458"/>
        </p:xfrm>
        <a:graphic>
          <a:graphicData uri="http://schemas.openxmlformats.org/presentationml/2006/ole">
            <mc:AlternateContent xmlns:mc="http://schemas.openxmlformats.org/markup-compatibility/2006">
              <mc:Choice xmlns:v="urn:schemas-microsoft-com:vml" Requires="v">
                <p:oleObj spid="_x0000_s25618" name="Worksheet" r:id="rId5" imgW="7169228" imgH="4298927" progId="Excel.Sheet.12">
                  <p:embed/>
                </p:oleObj>
              </mc:Choice>
              <mc:Fallback>
                <p:oleObj name="Worksheet" r:id="rId5" imgW="7169228" imgH="4298927" progId="Excel.Sheet.12">
                  <p:embed/>
                  <p:pic>
                    <p:nvPicPr>
                      <p:cNvPr id="0" name=""/>
                      <p:cNvPicPr/>
                      <p:nvPr/>
                    </p:nvPicPr>
                    <p:blipFill>
                      <a:blip r:embed="rId6"/>
                      <a:stretch>
                        <a:fillRect/>
                      </a:stretch>
                    </p:blipFill>
                    <p:spPr>
                      <a:xfrm>
                        <a:off x="596900" y="1028700"/>
                        <a:ext cx="7291735" cy="4372458"/>
                      </a:xfrm>
                      <a:prstGeom prst="rect">
                        <a:avLst/>
                      </a:prstGeom>
                    </p:spPr>
                  </p:pic>
                </p:oleObj>
              </mc:Fallback>
            </mc:AlternateContent>
          </a:graphicData>
        </a:graphic>
      </p:graphicFrame>
      <p:graphicFrame>
        <p:nvGraphicFramePr>
          <p:cNvPr id="9" name="569:Table2"/>
          <p:cNvGraphicFramePr>
            <a:graphicFrameLocks noChangeAspect="1"/>
          </p:cNvGraphicFramePr>
          <p:nvPr>
            <p:extLst>
              <p:ext uri="{D42A27DB-BD31-4B8C-83A1-F6EECF244321}">
                <p14:modId xmlns:p14="http://schemas.microsoft.com/office/powerpoint/2010/main" val="1796563908"/>
              </p:ext>
            </p:extLst>
          </p:nvPr>
        </p:nvGraphicFramePr>
        <p:xfrm>
          <a:off x="9182100" y="1066799"/>
          <a:ext cx="2588244" cy="1284630"/>
        </p:xfrm>
        <a:graphic>
          <a:graphicData uri="http://schemas.openxmlformats.org/presentationml/2006/ole">
            <mc:AlternateContent xmlns:mc="http://schemas.openxmlformats.org/markup-compatibility/2006">
              <mc:Choice xmlns:v="urn:schemas-microsoft-com:vml" Requires="v">
                <p:oleObj spid="_x0000_s25619" name="Worksheet" r:id="rId7" imgW="2597228" imgH="1288888" progId="Excel.Sheet.12">
                  <p:embed/>
                </p:oleObj>
              </mc:Choice>
              <mc:Fallback>
                <p:oleObj name="Worksheet" r:id="rId7" imgW="2597228" imgH="1288888" progId="Excel.Sheet.12">
                  <p:embed/>
                  <p:pic>
                    <p:nvPicPr>
                      <p:cNvPr id="0" name=""/>
                      <p:cNvPicPr/>
                      <p:nvPr/>
                    </p:nvPicPr>
                    <p:blipFill>
                      <a:blip r:embed="rId8"/>
                      <a:stretch>
                        <a:fillRect/>
                      </a:stretch>
                    </p:blipFill>
                    <p:spPr>
                      <a:xfrm>
                        <a:off x="9182100" y="1066799"/>
                        <a:ext cx="2588244" cy="1284630"/>
                      </a:xfrm>
                      <a:prstGeom prst="rect">
                        <a:avLst/>
                      </a:prstGeom>
                    </p:spPr>
                  </p:pic>
                </p:oleObj>
              </mc:Fallback>
            </mc:AlternateContent>
          </a:graphicData>
        </a:graphic>
      </p:graphicFrame>
      <p:graphicFrame>
        <p:nvGraphicFramePr>
          <p:cNvPr id="10" name="569:Table3"/>
          <p:cNvGraphicFramePr>
            <a:graphicFrameLocks noChangeAspect="1"/>
          </p:cNvGraphicFramePr>
          <p:nvPr>
            <p:extLst>
              <p:ext uri="{D42A27DB-BD31-4B8C-83A1-F6EECF244321}">
                <p14:modId xmlns:p14="http://schemas.microsoft.com/office/powerpoint/2010/main" val="3439122484"/>
              </p:ext>
            </p:extLst>
          </p:nvPr>
        </p:nvGraphicFramePr>
        <p:xfrm>
          <a:off x="9182100" y="2578099"/>
          <a:ext cx="2588244" cy="1284630"/>
        </p:xfrm>
        <a:graphic>
          <a:graphicData uri="http://schemas.openxmlformats.org/presentationml/2006/ole">
            <mc:AlternateContent xmlns:mc="http://schemas.openxmlformats.org/markup-compatibility/2006">
              <mc:Choice xmlns:v="urn:schemas-microsoft-com:vml" Requires="v">
                <p:oleObj spid="_x0000_s25620" name="Worksheet" r:id="rId9" imgW="2597228" imgH="1288888" progId="Excel.Sheet.12">
                  <p:embed/>
                </p:oleObj>
              </mc:Choice>
              <mc:Fallback>
                <p:oleObj name="Worksheet" r:id="rId9" imgW="2597228" imgH="1288888" progId="Excel.Sheet.12">
                  <p:embed/>
                  <p:pic>
                    <p:nvPicPr>
                      <p:cNvPr id="0" name=""/>
                      <p:cNvPicPr/>
                      <p:nvPr/>
                    </p:nvPicPr>
                    <p:blipFill>
                      <a:blip r:embed="rId10"/>
                      <a:stretch>
                        <a:fillRect/>
                      </a:stretch>
                    </p:blipFill>
                    <p:spPr>
                      <a:xfrm>
                        <a:off x="9182100" y="2578099"/>
                        <a:ext cx="2588244" cy="1284630"/>
                      </a:xfrm>
                      <a:prstGeom prst="rect">
                        <a:avLst/>
                      </a:prstGeom>
                    </p:spPr>
                  </p:pic>
                </p:oleObj>
              </mc:Fallback>
            </mc:AlternateContent>
          </a:graphicData>
        </a:graphic>
      </p:graphicFrame>
      <p:graphicFrame>
        <p:nvGraphicFramePr>
          <p:cNvPr id="11" name="569:Table4"/>
          <p:cNvGraphicFramePr>
            <a:graphicFrameLocks noChangeAspect="1"/>
          </p:cNvGraphicFramePr>
          <p:nvPr>
            <p:extLst>
              <p:ext uri="{D42A27DB-BD31-4B8C-83A1-F6EECF244321}">
                <p14:modId xmlns:p14="http://schemas.microsoft.com/office/powerpoint/2010/main" val="4174042049"/>
              </p:ext>
            </p:extLst>
          </p:nvPr>
        </p:nvGraphicFramePr>
        <p:xfrm>
          <a:off x="9194800" y="4114799"/>
          <a:ext cx="2588244" cy="1284630"/>
        </p:xfrm>
        <a:graphic>
          <a:graphicData uri="http://schemas.openxmlformats.org/presentationml/2006/ole">
            <mc:AlternateContent xmlns:mc="http://schemas.openxmlformats.org/markup-compatibility/2006">
              <mc:Choice xmlns:v="urn:schemas-microsoft-com:vml" Requires="v">
                <p:oleObj spid="_x0000_s25621" name="Worksheet" r:id="rId11" imgW="2597228" imgH="1288888" progId="Excel.Sheet.12">
                  <p:embed/>
                </p:oleObj>
              </mc:Choice>
              <mc:Fallback>
                <p:oleObj name="Worksheet" r:id="rId11" imgW="2597228" imgH="1288888" progId="Excel.Sheet.12">
                  <p:embed/>
                  <p:pic>
                    <p:nvPicPr>
                      <p:cNvPr id="0" name=""/>
                      <p:cNvPicPr/>
                      <p:nvPr/>
                    </p:nvPicPr>
                    <p:blipFill>
                      <a:blip r:embed="rId12"/>
                      <a:stretch>
                        <a:fillRect/>
                      </a:stretch>
                    </p:blipFill>
                    <p:spPr>
                      <a:xfrm>
                        <a:off x="9194800" y="4114799"/>
                        <a:ext cx="2588244" cy="128463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99286021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Top Line Performance Metrics: Specialty</a:t>
            </a:r>
            <a:endParaRPr lang="en-US" sz="3000" dirty="0"/>
          </a:p>
        </p:txBody>
      </p:sp>
      <p:sp>
        <p:nvSpPr>
          <p:cNvPr id="3" name="Rectangle 3"/>
          <p:cNvSpPr>
            <a:spLocks noChangeArrowheads="1"/>
          </p:cNvSpPr>
          <p:nvPr/>
        </p:nvSpPr>
        <p:spPr bwMode="auto">
          <a:xfrm>
            <a:off x="8839200" y="992188"/>
            <a:ext cx="3355975" cy="5024437"/>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8839200" y="3505200"/>
            <a:ext cx="3328988"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 name="567:Table1"/>
          <p:cNvGraphicFramePr>
            <a:graphicFrameLocks noChangeAspect="1"/>
          </p:cNvGraphicFramePr>
          <p:nvPr>
            <p:extLst>
              <p:ext uri="{D42A27DB-BD31-4B8C-83A1-F6EECF244321}">
                <p14:modId xmlns:p14="http://schemas.microsoft.com/office/powerpoint/2010/main" val="4053659847"/>
              </p:ext>
            </p:extLst>
          </p:nvPr>
        </p:nvGraphicFramePr>
        <p:xfrm>
          <a:off x="609600" y="2133599"/>
          <a:ext cx="7648901" cy="3064256"/>
        </p:xfrm>
        <a:graphic>
          <a:graphicData uri="http://schemas.openxmlformats.org/presentationml/2006/ole">
            <mc:AlternateContent xmlns:mc="http://schemas.openxmlformats.org/markup-compatibility/2006">
              <mc:Choice xmlns:v="urn:schemas-microsoft-com:vml" Requires="v">
                <p:oleObj spid="_x0000_s27658" name="Worksheet" r:id="rId5" imgW="8273972" imgH="3314700" progId="Excel.Sheet.12">
                  <p:embed/>
                </p:oleObj>
              </mc:Choice>
              <mc:Fallback>
                <p:oleObj name="Worksheet" r:id="rId5" imgW="8273972" imgH="3314700" progId="Excel.Sheet.12">
                  <p:embed/>
                  <p:pic>
                    <p:nvPicPr>
                      <p:cNvPr id="0" name=""/>
                      <p:cNvPicPr/>
                      <p:nvPr/>
                    </p:nvPicPr>
                    <p:blipFill>
                      <a:blip r:embed="rId6"/>
                      <a:stretch>
                        <a:fillRect/>
                      </a:stretch>
                    </p:blipFill>
                    <p:spPr>
                      <a:xfrm>
                        <a:off x="609600" y="2133599"/>
                        <a:ext cx="7648901" cy="3064256"/>
                      </a:xfrm>
                      <a:prstGeom prst="rect">
                        <a:avLst/>
                      </a:prstGeom>
                    </p:spPr>
                  </p:pic>
                </p:oleObj>
              </mc:Fallback>
            </mc:AlternateContent>
          </a:graphicData>
        </a:graphic>
      </p:graphicFrame>
      <p:graphicFrame>
        <p:nvGraphicFramePr>
          <p:cNvPr id="6" name="567:Table2"/>
          <p:cNvGraphicFramePr>
            <a:graphicFrameLocks noChangeAspect="1"/>
          </p:cNvGraphicFramePr>
          <p:nvPr>
            <p:extLst>
              <p:ext uri="{D42A27DB-BD31-4B8C-83A1-F6EECF244321}">
                <p14:modId xmlns:p14="http://schemas.microsoft.com/office/powerpoint/2010/main" val="2512081292"/>
              </p:ext>
            </p:extLst>
          </p:nvPr>
        </p:nvGraphicFramePr>
        <p:xfrm>
          <a:off x="8890000" y="1104900"/>
          <a:ext cx="3286615" cy="4360672"/>
        </p:xfrm>
        <a:graphic>
          <a:graphicData uri="http://schemas.openxmlformats.org/presentationml/2006/ole">
            <mc:AlternateContent xmlns:mc="http://schemas.openxmlformats.org/markup-compatibility/2006">
              <mc:Choice xmlns:v="urn:schemas-microsoft-com:vml" Requires="v">
                <p:oleObj spid="_x0000_s27659" name="Worksheet" r:id="rId7" imgW="3886096" imgH="5156385" progId="Excel.Sheet.12">
                  <p:embed/>
                </p:oleObj>
              </mc:Choice>
              <mc:Fallback>
                <p:oleObj name="Worksheet" r:id="rId7" imgW="3886096" imgH="5156385" progId="Excel.Sheet.12">
                  <p:embed/>
                  <p:pic>
                    <p:nvPicPr>
                      <p:cNvPr id="0" name=""/>
                      <p:cNvPicPr/>
                      <p:nvPr/>
                    </p:nvPicPr>
                    <p:blipFill>
                      <a:blip r:embed="rId8"/>
                      <a:stretch>
                        <a:fillRect/>
                      </a:stretch>
                    </p:blipFill>
                    <p:spPr>
                      <a:xfrm>
                        <a:off x="8890000" y="1104900"/>
                        <a:ext cx="3286615" cy="4360672"/>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80329385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Statistics: Specialty Detailed</a:t>
            </a:r>
            <a:endParaRPr lang="en-US" dirty="0"/>
          </a:p>
        </p:txBody>
      </p:sp>
      <p:cxnSp>
        <p:nvCxnSpPr>
          <p:cNvPr id="3" name="Straight Connector 2"/>
          <p:cNvCxnSpPr/>
          <p:nvPr/>
        </p:nvCxnSpPr>
        <p:spPr>
          <a:xfrm flipH="1" flipV="1">
            <a:off x="6096000" y="4645025"/>
            <a:ext cx="0" cy="1636713"/>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
          <p:cNvSpPr>
            <a:spLocks noChangeArrowheads="1"/>
          </p:cNvSpPr>
          <p:nvPr/>
        </p:nvSpPr>
        <p:spPr bwMode="auto">
          <a:xfrm>
            <a:off x="0" y="4846638"/>
            <a:ext cx="12192000" cy="1236662"/>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graphicFrame>
        <p:nvGraphicFramePr>
          <p:cNvPr id="5" name="568:Table1"/>
          <p:cNvGraphicFramePr>
            <a:graphicFrameLocks noChangeAspect="1"/>
          </p:cNvGraphicFramePr>
          <p:nvPr>
            <p:extLst>
              <p:ext uri="{D42A27DB-BD31-4B8C-83A1-F6EECF244321}">
                <p14:modId xmlns:p14="http://schemas.microsoft.com/office/powerpoint/2010/main" val="3181072319"/>
              </p:ext>
            </p:extLst>
          </p:nvPr>
        </p:nvGraphicFramePr>
        <p:xfrm>
          <a:off x="1625600" y="838200"/>
          <a:ext cx="8971182" cy="3559251"/>
        </p:xfrm>
        <a:graphic>
          <a:graphicData uri="http://schemas.openxmlformats.org/presentationml/2006/ole">
            <mc:AlternateContent xmlns:mc="http://schemas.openxmlformats.org/markup-compatibility/2006">
              <mc:Choice xmlns:v="urn:schemas-microsoft-com:vml" Requires="v">
                <p:oleObj spid="_x0000_s28686" name="Worksheet" r:id="rId5" imgW="9747380" imgH="3867081" progId="Excel.Sheet.12">
                  <p:embed/>
                </p:oleObj>
              </mc:Choice>
              <mc:Fallback>
                <p:oleObj name="Worksheet" r:id="rId5" imgW="9747380" imgH="3867081" progId="Excel.Sheet.12">
                  <p:embed/>
                  <p:pic>
                    <p:nvPicPr>
                      <p:cNvPr id="0" name=""/>
                      <p:cNvPicPr/>
                      <p:nvPr/>
                    </p:nvPicPr>
                    <p:blipFill>
                      <a:blip r:embed="rId6"/>
                      <a:stretch>
                        <a:fillRect/>
                      </a:stretch>
                    </p:blipFill>
                    <p:spPr>
                      <a:xfrm>
                        <a:off x="1625600" y="838200"/>
                        <a:ext cx="8971182" cy="3559251"/>
                      </a:xfrm>
                      <a:prstGeom prst="rect">
                        <a:avLst/>
                      </a:prstGeom>
                    </p:spPr>
                  </p:pic>
                </p:oleObj>
              </mc:Fallback>
            </mc:AlternateContent>
          </a:graphicData>
        </a:graphic>
      </p:graphicFrame>
      <p:graphicFrame>
        <p:nvGraphicFramePr>
          <p:cNvPr id="6" name="568:Table2"/>
          <p:cNvGraphicFramePr>
            <a:graphicFrameLocks noChangeAspect="1"/>
          </p:cNvGraphicFramePr>
          <p:nvPr>
            <p:extLst>
              <p:ext uri="{D42A27DB-BD31-4B8C-83A1-F6EECF244321}">
                <p14:modId xmlns:p14="http://schemas.microsoft.com/office/powerpoint/2010/main" val="3783791029"/>
              </p:ext>
            </p:extLst>
          </p:nvPr>
        </p:nvGraphicFramePr>
        <p:xfrm>
          <a:off x="355600" y="4902200"/>
          <a:ext cx="5227081" cy="1084275"/>
        </p:xfrm>
        <a:graphic>
          <a:graphicData uri="http://schemas.openxmlformats.org/presentationml/2006/ole">
            <mc:AlternateContent xmlns:mc="http://schemas.openxmlformats.org/markup-compatibility/2006">
              <mc:Choice xmlns:v="urn:schemas-microsoft-com:vml" Requires="v">
                <p:oleObj spid="_x0000_s28687"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355600" y="4902200"/>
                        <a:ext cx="5227081" cy="1084275"/>
                      </a:xfrm>
                      <a:prstGeom prst="rect">
                        <a:avLst/>
                      </a:prstGeom>
                    </p:spPr>
                  </p:pic>
                </p:oleObj>
              </mc:Fallback>
            </mc:AlternateContent>
          </a:graphicData>
        </a:graphic>
      </p:graphicFrame>
      <p:graphicFrame>
        <p:nvGraphicFramePr>
          <p:cNvPr id="7" name="568:Table3"/>
          <p:cNvGraphicFramePr>
            <a:graphicFrameLocks noChangeAspect="1"/>
          </p:cNvGraphicFramePr>
          <p:nvPr>
            <p:extLst>
              <p:ext uri="{D42A27DB-BD31-4B8C-83A1-F6EECF244321}">
                <p14:modId xmlns:p14="http://schemas.microsoft.com/office/powerpoint/2010/main" val="2312380818"/>
              </p:ext>
            </p:extLst>
          </p:nvPr>
        </p:nvGraphicFramePr>
        <p:xfrm>
          <a:off x="6642100" y="4902200"/>
          <a:ext cx="5227081" cy="1084275"/>
        </p:xfrm>
        <a:graphic>
          <a:graphicData uri="http://schemas.openxmlformats.org/presentationml/2006/ole">
            <mc:AlternateContent xmlns:mc="http://schemas.openxmlformats.org/markup-compatibility/2006">
              <mc:Choice xmlns:v="urn:schemas-microsoft-com:vml" Requires="v">
                <p:oleObj spid="_x0000_s28688"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642100" y="4902200"/>
                        <a:ext cx="5227081" cy="1084275"/>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66690380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Utilization</a:t>
            </a:r>
            <a:endParaRPr lang="en-US" dirty="0"/>
          </a:p>
        </p:txBody>
      </p:sp>
      <p:sp>
        <p:nvSpPr>
          <p:cNvPr id="3" name="Rectangle 28"/>
          <p:cNvSpPr>
            <a:spLocks noChangeArrowheads="1"/>
          </p:cNvSpPr>
          <p:nvPr/>
        </p:nvSpPr>
        <p:spPr bwMode="auto">
          <a:xfrm>
            <a:off x="8836025" y="1036638"/>
            <a:ext cx="3355975" cy="5024437"/>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grpSp>
        <p:nvGrpSpPr>
          <p:cNvPr id="4" name="Group 14"/>
          <p:cNvGrpSpPr>
            <a:grpSpLocks/>
          </p:cNvGrpSpPr>
          <p:nvPr/>
        </p:nvGrpSpPr>
        <p:grpSpPr bwMode="auto">
          <a:xfrm>
            <a:off x="1093788" y="1338263"/>
            <a:ext cx="5238750" cy="4127500"/>
            <a:chOff x="1646763" y="1995656"/>
            <a:chExt cx="5237935" cy="4127332"/>
          </a:xfrm>
        </p:grpSpPr>
        <p:grpSp>
          <p:nvGrpSpPr>
            <p:cNvPr id="5" name="Group 2"/>
            <p:cNvGrpSpPr>
              <a:grpSpLocks/>
            </p:cNvGrpSpPr>
            <p:nvPr/>
          </p:nvGrpSpPr>
          <p:grpSpPr bwMode="auto">
            <a:xfrm>
              <a:off x="1798225" y="1995656"/>
              <a:ext cx="5086473" cy="2517775"/>
              <a:chOff x="1871664" y="1981200"/>
              <a:chExt cx="5087029" cy="2517775"/>
            </a:xfrm>
          </p:grpSpPr>
          <p:grpSp>
            <p:nvGrpSpPr>
              <p:cNvPr id="14" name="Group 24"/>
              <p:cNvGrpSpPr>
                <a:grpSpLocks/>
              </p:cNvGrpSpPr>
              <p:nvPr/>
            </p:nvGrpSpPr>
            <p:grpSpPr bwMode="auto">
              <a:xfrm>
                <a:off x="1871664" y="1981200"/>
                <a:ext cx="1033100" cy="2517775"/>
                <a:chOff x="1871662" y="2133600"/>
                <a:chExt cx="1033131" cy="2517619"/>
              </a:xfrm>
            </p:grpSpPr>
            <p:sp>
              <p:nvSpPr>
                <p:cNvPr id="16" name="Text Box 3"/>
                <p:cNvSpPr txBox="1">
                  <a:spLocks noChangeArrowheads="1"/>
                </p:cNvSpPr>
                <p:nvPr/>
              </p:nvSpPr>
              <p:spPr bwMode="auto">
                <a:xfrm>
                  <a:off x="1955691" y="2133600"/>
                  <a:ext cx="865068" cy="307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400">
                      <a:solidFill>
                        <a:srgbClr val="009BDF"/>
                      </a:solidFill>
                      <a:latin typeface="Franklin Gothic Medium" panose="020B0603020102020204" pitchFamily="34" charset="0"/>
                    </a:rPr>
                    <a:t>Intensity</a:t>
                  </a:r>
                  <a:endParaRPr lang="en-US" altLang="en-US" sz="1200">
                    <a:solidFill>
                      <a:srgbClr val="009BDF"/>
                    </a:solidFill>
                    <a:latin typeface="Franklin Gothic Medium" panose="020B0603020102020204" pitchFamily="34" charset="0"/>
                  </a:endParaRPr>
                </a:p>
              </p:txBody>
            </p:sp>
            <p:sp>
              <p:nvSpPr>
                <p:cNvPr id="17" name="Text Box 3"/>
                <p:cNvSpPr txBox="1">
                  <a:spLocks noChangeArrowheads="1"/>
                </p:cNvSpPr>
                <p:nvPr/>
              </p:nvSpPr>
              <p:spPr bwMode="auto">
                <a:xfrm>
                  <a:off x="1871662" y="4343400"/>
                  <a:ext cx="1033131" cy="307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400">
                      <a:solidFill>
                        <a:srgbClr val="009BDF"/>
                      </a:solidFill>
                      <a:latin typeface="Franklin Gothic Medium" panose="020B0603020102020204" pitchFamily="34" charset="0"/>
                    </a:rPr>
                    <a:t>Prevalence</a:t>
                  </a:r>
                  <a:endParaRPr lang="en-US" altLang="en-US" sz="1200">
                    <a:solidFill>
                      <a:srgbClr val="009BDF"/>
                    </a:solidFill>
                    <a:latin typeface="Franklin Gothic Medium" panose="020B0603020102020204" pitchFamily="34" charset="0"/>
                  </a:endParaRPr>
                </a:p>
              </p:txBody>
            </p:sp>
          </p:grpSp>
          <p:sp>
            <p:nvSpPr>
              <p:cNvPr id="15" name="Text Box 3"/>
              <p:cNvSpPr txBox="1">
                <a:spLocks noChangeArrowheads="1"/>
              </p:cNvSpPr>
              <p:nvPr/>
            </p:nvSpPr>
            <p:spPr bwMode="auto">
              <a:xfrm>
                <a:off x="5356972" y="2071681"/>
                <a:ext cx="1601721" cy="49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2600">
                    <a:solidFill>
                      <a:srgbClr val="009BDF"/>
                    </a:solidFill>
                    <a:latin typeface="Franklin Gothic Medium" panose="020B0603020102020204" pitchFamily="34" charset="0"/>
                  </a:rPr>
                  <a:t>Utilization</a:t>
                </a:r>
              </a:p>
            </p:txBody>
          </p:sp>
        </p:grpSp>
        <p:grpSp>
          <p:nvGrpSpPr>
            <p:cNvPr id="6" name="Group 3"/>
            <p:cNvGrpSpPr>
              <a:grpSpLocks/>
            </p:cNvGrpSpPr>
            <p:nvPr/>
          </p:nvGrpSpPr>
          <p:grpSpPr bwMode="auto">
            <a:xfrm>
              <a:off x="1646763" y="2193926"/>
              <a:ext cx="5007102" cy="2487613"/>
              <a:chOff x="1663086" y="2193925"/>
              <a:chExt cx="5007835" cy="2487499"/>
            </a:xfrm>
          </p:grpSpPr>
          <p:grpSp>
            <p:nvGrpSpPr>
              <p:cNvPr id="10" name="Group 6"/>
              <p:cNvGrpSpPr>
                <a:grpSpLocks/>
              </p:cNvGrpSpPr>
              <p:nvPr/>
            </p:nvGrpSpPr>
            <p:grpSpPr bwMode="auto">
              <a:xfrm>
                <a:off x="1663086" y="2193925"/>
                <a:ext cx="1424525" cy="2487499"/>
                <a:chOff x="-802066" y="2133600"/>
                <a:chExt cx="1424410" cy="2486711"/>
              </a:xfrm>
            </p:grpSpPr>
            <p:sp>
              <p:nvSpPr>
                <p:cNvPr id="12" name="Text Box 3"/>
                <p:cNvSpPr txBox="1">
                  <a:spLocks noChangeArrowheads="1"/>
                </p:cNvSpPr>
                <p:nvPr/>
              </p:nvSpPr>
              <p:spPr bwMode="auto">
                <a:xfrm>
                  <a:off x="-650594" y="2133600"/>
                  <a:ext cx="1121461" cy="27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200">
                      <a:solidFill>
                        <a:srgbClr val="000000"/>
                      </a:solidFill>
                    </a:rPr>
                    <a:t>(Days/Patient)</a:t>
                  </a:r>
                </a:p>
              </p:txBody>
            </p:sp>
            <p:sp>
              <p:nvSpPr>
                <p:cNvPr id="13" name="Text Box 3"/>
                <p:cNvSpPr txBox="1">
                  <a:spLocks noChangeArrowheads="1"/>
                </p:cNvSpPr>
                <p:nvPr/>
              </p:nvSpPr>
              <p:spPr bwMode="auto">
                <a:xfrm>
                  <a:off x="-802066" y="4343400"/>
                  <a:ext cx="1424410" cy="276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200">
                      <a:solidFill>
                        <a:srgbClr val="000000"/>
                      </a:solidFill>
                    </a:rPr>
                    <a:t>(Patients/Member)</a:t>
                  </a:r>
                </a:p>
              </p:txBody>
            </p:sp>
          </p:grpSp>
          <p:sp>
            <p:nvSpPr>
              <p:cNvPr id="11" name="Text Box 3"/>
              <p:cNvSpPr txBox="1">
                <a:spLocks noChangeArrowheads="1"/>
              </p:cNvSpPr>
              <p:nvPr/>
            </p:nvSpPr>
            <p:spPr bwMode="auto">
              <a:xfrm>
                <a:off x="5467019" y="2471616"/>
                <a:ext cx="12039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200">
                    <a:solidFill>
                      <a:srgbClr val="000000"/>
                    </a:solidFill>
                  </a:rPr>
                  <a:t>(Days/Member)</a:t>
                </a:r>
              </a:p>
            </p:txBody>
          </p:sp>
        </p:grpSp>
        <p:grpSp>
          <p:nvGrpSpPr>
            <p:cNvPr id="7" name="Group 4"/>
            <p:cNvGrpSpPr>
              <a:grpSpLocks/>
            </p:cNvGrpSpPr>
            <p:nvPr/>
          </p:nvGrpSpPr>
          <p:grpSpPr bwMode="auto">
            <a:xfrm>
              <a:off x="3904188" y="2097088"/>
              <a:ext cx="1016000" cy="4025900"/>
              <a:chOff x="3921125" y="2097088"/>
              <a:chExt cx="1016634" cy="4025900"/>
            </a:xfrm>
          </p:grpSpPr>
          <p:sp>
            <p:nvSpPr>
              <p:cNvPr id="8" name="Right Brace 7"/>
              <p:cNvSpPr/>
              <p:nvPr/>
            </p:nvSpPr>
            <p:spPr>
              <a:xfrm>
                <a:off x="3920774" y="2097252"/>
                <a:ext cx="651180" cy="4025736"/>
              </a:xfrm>
              <a:prstGeom prst="rightBrace">
                <a:avLst>
                  <a:gd name="adj1" fmla="val 0"/>
                  <a:gd name="adj2" fmla="val 50620"/>
                </a:avLst>
              </a:prstGeom>
              <a:ln w="38100">
                <a:solidFill>
                  <a:srgbClr val="F86C06"/>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dirty="0">
                  <a:solidFill>
                    <a:srgbClr val="F86C06"/>
                  </a:solidFill>
                </a:endParaRPr>
              </a:p>
            </p:txBody>
          </p:sp>
          <p:sp>
            <p:nvSpPr>
              <p:cNvPr id="9" name="Right Arrow 16"/>
              <p:cNvSpPr>
                <a:spLocks noChangeArrowheads="1"/>
              </p:cNvSpPr>
              <p:nvPr/>
            </p:nvSpPr>
            <p:spPr bwMode="auto">
              <a:xfrm>
                <a:off x="4233154" y="3869224"/>
                <a:ext cx="704605" cy="481628"/>
              </a:xfrm>
              <a:prstGeom prst="rightArrow">
                <a:avLst>
                  <a:gd name="adj1" fmla="val 46546"/>
                  <a:gd name="adj2" fmla="val 77618"/>
                </a:avLst>
              </a:prstGeom>
              <a:solidFill>
                <a:srgbClr val="F86C06"/>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grpSp>
      </p:grpSp>
      <p:cxnSp>
        <p:nvCxnSpPr>
          <p:cNvPr id="18" name="Straight Connector 17"/>
          <p:cNvCxnSpPr>
            <a:stCxn id="3" idx="3"/>
            <a:endCxn id="3" idx="1"/>
          </p:cNvCxnSpPr>
          <p:nvPr/>
        </p:nvCxnSpPr>
        <p:spPr>
          <a:xfrm flipH="1">
            <a:off x="8836025" y="3549650"/>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9" name="592:Table1"/>
          <p:cNvGraphicFramePr>
            <a:graphicFrameLocks noChangeAspect="1"/>
          </p:cNvGraphicFramePr>
          <p:nvPr>
            <p:extLst>
              <p:ext uri="{D42A27DB-BD31-4B8C-83A1-F6EECF244321}">
                <p14:modId xmlns:p14="http://schemas.microsoft.com/office/powerpoint/2010/main" val="3572826683"/>
              </p:ext>
            </p:extLst>
          </p:nvPr>
        </p:nvGraphicFramePr>
        <p:xfrm>
          <a:off x="8890000" y="1270000"/>
          <a:ext cx="3286615" cy="4360672"/>
        </p:xfrm>
        <a:graphic>
          <a:graphicData uri="http://schemas.openxmlformats.org/presentationml/2006/ole">
            <mc:AlternateContent xmlns:mc="http://schemas.openxmlformats.org/markup-compatibility/2006">
              <mc:Choice xmlns:v="urn:schemas-microsoft-com:vml" Requires="v">
                <p:oleObj spid="_x0000_s29702" name="Worksheet" r:id="rId5" imgW="3886096" imgH="5156385" progId="Excel.Sheet.12">
                  <p:embed/>
                </p:oleObj>
              </mc:Choice>
              <mc:Fallback>
                <p:oleObj name="Worksheet" r:id="rId5" imgW="3886096" imgH="5156385" progId="Excel.Sheet.12">
                  <p:embed/>
                  <p:pic>
                    <p:nvPicPr>
                      <p:cNvPr id="0" name=""/>
                      <p:cNvPicPr/>
                      <p:nvPr/>
                    </p:nvPicPr>
                    <p:blipFill>
                      <a:blip r:embed="rId6"/>
                      <a:stretch>
                        <a:fillRect/>
                      </a:stretch>
                    </p:blipFill>
                    <p:spPr>
                      <a:xfrm>
                        <a:off x="8890000" y="1270000"/>
                        <a:ext cx="3286615" cy="4360672"/>
                      </a:xfrm>
                      <a:prstGeom prst="rect">
                        <a:avLst/>
                      </a:prstGeom>
                    </p:spPr>
                  </p:pic>
                </p:oleObj>
              </mc:Fallback>
            </mc:AlternateContent>
          </a:graphicData>
        </a:graphic>
      </p:graphicFrame>
      <p:pic>
        <p:nvPicPr>
          <p:cNvPr id="20" name="592:Chart1"/>
          <p:cNvPicPr>
            <a:picLocks noChangeAspect="1"/>
          </p:cNvPicPr>
          <p:nvPr/>
        </p:nvPicPr>
        <p:blipFill>
          <a:blip r:embed="rId7"/>
          <a:stretch>
            <a:fillRect/>
          </a:stretch>
        </p:blipFill>
        <p:spPr>
          <a:xfrm>
            <a:off x="381000" y="1358900"/>
            <a:ext cx="3765820" cy="2730500"/>
          </a:xfrm>
          <a:prstGeom prst="rect">
            <a:avLst/>
          </a:prstGeom>
        </p:spPr>
      </p:pic>
      <p:pic>
        <p:nvPicPr>
          <p:cNvPr id="21" name="592:Chart2"/>
          <p:cNvPicPr>
            <a:picLocks noChangeAspect="1"/>
          </p:cNvPicPr>
          <p:nvPr/>
        </p:nvPicPr>
        <p:blipFill>
          <a:blip r:embed="rId8"/>
          <a:stretch>
            <a:fillRect/>
          </a:stretch>
        </p:blipFill>
        <p:spPr>
          <a:xfrm>
            <a:off x="431800" y="3594100"/>
            <a:ext cx="3765820" cy="2730500"/>
          </a:xfrm>
          <a:prstGeom prst="rect">
            <a:avLst/>
          </a:prstGeom>
        </p:spPr>
      </p:pic>
      <p:pic>
        <p:nvPicPr>
          <p:cNvPr id="22" name="592:Chart3"/>
          <p:cNvPicPr>
            <a:picLocks noChangeAspect="1"/>
          </p:cNvPicPr>
          <p:nvPr/>
        </p:nvPicPr>
        <p:blipFill>
          <a:blip r:embed="rId9"/>
          <a:stretch>
            <a:fillRect/>
          </a:stretch>
        </p:blipFill>
        <p:spPr>
          <a:xfrm>
            <a:off x="3225800" y="1473200"/>
            <a:ext cx="7006177" cy="5080000"/>
          </a:xfrm>
          <a:prstGeom prst="rect">
            <a:avLst/>
          </a:prstGeom>
        </p:spPr>
      </p:pic>
    </p:spTree>
    <p:custDataLst>
      <p:tags r:id="rId2"/>
    </p:custDataLst>
    <p:extLst>
      <p:ext uri="{BB962C8B-B14F-4D97-AF65-F5344CB8AC3E}">
        <p14:creationId xmlns:p14="http://schemas.microsoft.com/office/powerpoint/2010/main" val="395099362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Inflation</a:t>
            </a:r>
            <a:endParaRPr lang="en-US" dirty="0"/>
          </a:p>
        </p:txBody>
      </p:sp>
      <p:sp>
        <p:nvSpPr>
          <p:cNvPr id="3" name="Rectangle 18"/>
          <p:cNvSpPr>
            <a:spLocks noChangeArrowheads="1"/>
          </p:cNvSpPr>
          <p:nvPr/>
        </p:nvSpPr>
        <p:spPr bwMode="auto">
          <a:xfrm>
            <a:off x="0" y="4364038"/>
            <a:ext cx="12192000" cy="1855787"/>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6096000" y="4387850"/>
            <a:ext cx="0" cy="183515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 name="587: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*Compounds are excluded from the Top 10 Impacted Drugs</a:t>
            </a:r>
            <a:endParaRPr lang="en-US" sz="800">
              <a:solidFill>
                <a:srgbClr val="000000"/>
              </a:solidFill>
            </a:endParaRPr>
          </a:p>
        </p:txBody>
      </p:sp>
      <p:graphicFrame>
        <p:nvGraphicFramePr>
          <p:cNvPr id="6" name="587:Table1"/>
          <p:cNvGraphicFramePr>
            <a:graphicFrameLocks noChangeAspect="1"/>
          </p:cNvGraphicFramePr>
          <p:nvPr>
            <p:extLst>
              <p:ext uri="{D42A27DB-BD31-4B8C-83A1-F6EECF244321}">
                <p14:modId xmlns:p14="http://schemas.microsoft.com/office/powerpoint/2010/main" val="2104405096"/>
              </p:ext>
            </p:extLst>
          </p:nvPr>
        </p:nvGraphicFramePr>
        <p:xfrm>
          <a:off x="215900" y="1435099"/>
          <a:ext cx="7854030" cy="2345334"/>
        </p:xfrm>
        <a:graphic>
          <a:graphicData uri="http://schemas.openxmlformats.org/presentationml/2006/ole">
            <mc:AlternateContent xmlns:mc="http://schemas.openxmlformats.org/markup-compatibility/2006">
              <mc:Choice xmlns:v="urn:schemas-microsoft-com:vml" Requires="v">
                <p:oleObj spid="_x0000_s30734" name="Worksheet" r:id="rId5" imgW="10547324" imgH="3149692" progId="Excel.Sheet.12">
                  <p:embed/>
                </p:oleObj>
              </mc:Choice>
              <mc:Fallback>
                <p:oleObj name="Worksheet" r:id="rId5" imgW="10547324" imgH="3149692" progId="Excel.Sheet.12">
                  <p:embed/>
                  <p:pic>
                    <p:nvPicPr>
                      <p:cNvPr id="0" name=""/>
                      <p:cNvPicPr/>
                      <p:nvPr/>
                    </p:nvPicPr>
                    <p:blipFill>
                      <a:blip r:embed="rId6"/>
                      <a:stretch>
                        <a:fillRect/>
                      </a:stretch>
                    </p:blipFill>
                    <p:spPr>
                      <a:xfrm>
                        <a:off x="215900" y="1435099"/>
                        <a:ext cx="7854030" cy="2345334"/>
                      </a:xfrm>
                      <a:prstGeom prst="rect">
                        <a:avLst/>
                      </a:prstGeom>
                    </p:spPr>
                  </p:pic>
                </p:oleObj>
              </mc:Fallback>
            </mc:AlternateContent>
          </a:graphicData>
        </a:graphic>
      </p:graphicFrame>
      <p:graphicFrame>
        <p:nvGraphicFramePr>
          <p:cNvPr id="7" name="587:Table2"/>
          <p:cNvGraphicFramePr>
            <a:graphicFrameLocks noChangeAspect="1"/>
          </p:cNvGraphicFramePr>
          <p:nvPr>
            <p:extLst>
              <p:ext uri="{D42A27DB-BD31-4B8C-83A1-F6EECF244321}">
                <p14:modId xmlns:p14="http://schemas.microsoft.com/office/powerpoint/2010/main" val="525168692"/>
              </p:ext>
            </p:extLst>
          </p:nvPr>
        </p:nvGraphicFramePr>
        <p:xfrm>
          <a:off x="279401" y="4762501"/>
          <a:ext cx="4943003" cy="1025347"/>
        </p:xfrm>
        <a:graphic>
          <a:graphicData uri="http://schemas.openxmlformats.org/presentationml/2006/ole">
            <mc:AlternateContent xmlns:mc="http://schemas.openxmlformats.org/markup-compatibility/2006">
              <mc:Choice xmlns:v="urn:schemas-microsoft-com:vml" Requires="v">
                <p:oleObj spid="_x0000_s30735"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279401" y="4762501"/>
                        <a:ext cx="4943003" cy="1025347"/>
                      </a:xfrm>
                      <a:prstGeom prst="rect">
                        <a:avLst/>
                      </a:prstGeom>
                    </p:spPr>
                  </p:pic>
                </p:oleObj>
              </mc:Fallback>
            </mc:AlternateContent>
          </a:graphicData>
        </a:graphic>
      </p:graphicFrame>
      <p:graphicFrame>
        <p:nvGraphicFramePr>
          <p:cNvPr id="8" name="587:Table3"/>
          <p:cNvGraphicFramePr>
            <a:graphicFrameLocks noChangeAspect="1"/>
          </p:cNvGraphicFramePr>
          <p:nvPr>
            <p:extLst>
              <p:ext uri="{D42A27DB-BD31-4B8C-83A1-F6EECF244321}">
                <p14:modId xmlns:p14="http://schemas.microsoft.com/office/powerpoint/2010/main" val="2472941988"/>
              </p:ext>
            </p:extLst>
          </p:nvPr>
        </p:nvGraphicFramePr>
        <p:xfrm>
          <a:off x="6375401" y="4737101"/>
          <a:ext cx="4943003" cy="1025347"/>
        </p:xfrm>
        <a:graphic>
          <a:graphicData uri="http://schemas.openxmlformats.org/presentationml/2006/ole">
            <mc:AlternateContent xmlns:mc="http://schemas.openxmlformats.org/markup-compatibility/2006">
              <mc:Choice xmlns:v="urn:schemas-microsoft-com:vml" Requires="v">
                <p:oleObj spid="_x0000_s30736"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375401" y="4737101"/>
                        <a:ext cx="4943003" cy="1025347"/>
                      </a:xfrm>
                      <a:prstGeom prst="rect">
                        <a:avLst/>
                      </a:prstGeom>
                    </p:spPr>
                  </p:pic>
                </p:oleObj>
              </mc:Fallback>
            </mc:AlternateContent>
          </a:graphicData>
        </a:graphic>
      </p:graphicFrame>
      <p:pic>
        <p:nvPicPr>
          <p:cNvPr id="9" name="587:Chart1"/>
          <p:cNvPicPr>
            <a:picLocks noChangeAspect="1"/>
          </p:cNvPicPr>
          <p:nvPr/>
        </p:nvPicPr>
        <p:blipFill>
          <a:blip r:embed="rId11"/>
          <a:stretch>
            <a:fillRect/>
          </a:stretch>
        </p:blipFill>
        <p:spPr>
          <a:xfrm>
            <a:off x="8267700" y="1435100"/>
            <a:ext cx="3503088" cy="2540000"/>
          </a:xfrm>
          <a:prstGeom prst="rect">
            <a:avLst/>
          </a:prstGeom>
        </p:spPr>
      </p:pic>
    </p:spTree>
    <p:custDataLst>
      <p:tags r:id="rId2"/>
    </p:custDataLst>
    <p:extLst>
      <p:ext uri="{BB962C8B-B14F-4D97-AF65-F5344CB8AC3E}">
        <p14:creationId xmlns:p14="http://schemas.microsoft.com/office/powerpoint/2010/main" val="142212955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Specialty Inflation</a:t>
            </a:r>
            <a:endParaRPr lang="en-US" dirty="0"/>
          </a:p>
        </p:txBody>
      </p:sp>
      <p:sp>
        <p:nvSpPr>
          <p:cNvPr id="3" name="Rectangle 18"/>
          <p:cNvSpPr>
            <a:spLocks noChangeArrowheads="1"/>
          </p:cNvSpPr>
          <p:nvPr/>
        </p:nvSpPr>
        <p:spPr bwMode="auto">
          <a:xfrm>
            <a:off x="0" y="4364038"/>
            <a:ext cx="12192000" cy="1855787"/>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6096000" y="4387850"/>
            <a:ext cx="0" cy="183515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 name="557:Table1"/>
          <p:cNvGraphicFramePr>
            <a:graphicFrameLocks noChangeAspect="1"/>
          </p:cNvGraphicFramePr>
          <p:nvPr>
            <p:extLst>
              <p:ext uri="{D42A27DB-BD31-4B8C-83A1-F6EECF244321}">
                <p14:modId xmlns:p14="http://schemas.microsoft.com/office/powerpoint/2010/main" val="3700073421"/>
              </p:ext>
            </p:extLst>
          </p:nvPr>
        </p:nvGraphicFramePr>
        <p:xfrm>
          <a:off x="215900" y="1435099"/>
          <a:ext cx="7854030" cy="2345334"/>
        </p:xfrm>
        <a:graphic>
          <a:graphicData uri="http://schemas.openxmlformats.org/presentationml/2006/ole">
            <mc:AlternateContent xmlns:mc="http://schemas.openxmlformats.org/markup-compatibility/2006">
              <mc:Choice xmlns:v="urn:schemas-microsoft-com:vml" Requires="v">
                <p:oleObj spid="_x0000_s31758" name="Worksheet" r:id="rId5" imgW="10547324" imgH="3149692" progId="Excel.Sheet.12">
                  <p:embed/>
                </p:oleObj>
              </mc:Choice>
              <mc:Fallback>
                <p:oleObj name="Worksheet" r:id="rId5" imgW="10547324" imgH="3149692" progId="Excel.Sheet.12">
                  <p:embed/>
                  <p:pic>
                    <p:nvPicPr>
                      <p:cNvPr id="0" name=""/>
                      <p:cNvPicPr/>
                      <p:nvPr/>
                    </p:nvPicPr>
                    <p:blipFill>
                      <a:blip r:embed="rId6"/>
                      <a:stretch>
                        <a:fillRect/>
                      </a:stretch>
                    </p:blipFill>
                    <p:spPr>
                      <a:xfrm>
                        <a:off x="215900" y="1435099"/>
                        <a:ext cx="7854030" cy="2345334"/>
                      </a:xfrm>
                      <a:prstGeom prst="rect">
                        <a:avLst/>
                      </a:prstGeom>
                    </p:spPr>
                  </p:pic>
                </p:oleObj>
              </mc:Fallback>
            </mc:AlternateContent>
          </a:graphicData>
        </a:graphic>
      </p:graphicFrame>
      <p:graphicFrame>
        <p:nvGraphicFramePr>
          <p:cNvPr id="6" name="557:Table2"/>
          <p:cNvGraphicFramePr>
            <a:graphicFrameLocks noChangeAspect="1"/>
          </p:cNvGraphicFramePr>
          <p:nvPr>
            <p:extLst>
              <p:ext uri="{D42A27DB-BD31-4B8C-83A1-F6EECF244321}">
                <p14:modId xmlns:p14="http://schemas.microsoft.com/office/powerpoint/2010/main" val="3961834757"/>
              </p:ext>
            </p:extLst>
          </p:nvPr>
        </p:nvGraphicFramePr>
        <p:xfrm>
          <a:off x="279401" y="4762501"/>
          <a:ext cx="4943003" cy="1025347"/>
        </p:xfrm>
        <a:graphic>
          <a:graphicData uri="http://schemas.openxmlformats.org/presentationml/2006/ole">
            <mc:AlternateContent xmlns:mc="http://schemas.openxmlformats.org/markup-compatibility/2006">
              <mc:Choice xmlns:v="urn:schemas-microsoft-com:vml" Requires="v">
                <p:oleObj spid="_x0000_s31759"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279401" y="4762501"/>
                        <a:ext cx="4943003" cy="1025347"/>
                      </a:xfrm>
                      <a:prstGeom prst="rect">
                        <a:avLst/>
                      </a:prstGeom>
                    </p:spPr>
                  </p:pic>
                </p:oleObj>
              </mc:Fallback>
            </mc:AlternateContent>
          </a:graphicData>
        </a:graphic>
      </p:graphicFrame>
      <p:graphicFrame>
        <p:nvGraphicFramePr>
          <p:cNvPr id="7" name="557:Table3"/>
          <p:cNvGraphicFramePr>
            <a:graphicFrameLocks noChangeAspect="1"/>
          </p:cNvGraphicFramePr>
          <p:nvPr>
            <p:extLst>
              <p:ext uri="{D42A27DB-BD31-4B8C-83A1-F6EECF244321}">
                <p14:modId xmlns:p14="http://schemas.microsoft.com/office/powerpoint/2010/main" val="3663141073"/>
              </p:ext>
            </p:extLst>
          </p:nvPr>
        </p:nvGraphicFramePr>
        <p:xfrm>
          <a:off x="6375401" y="4737101"/>
          <a:ext cx="4943003" cy="1025347"/>
        </p:xfrm>
        <a:graphic>
          <a:graphicData uri="http://schemas.openxmlformats.org/presentationml/2006/ole">
            <mc:AlternateContent xmlns:mc="http://schemas.openxmlformats.org/markup-compatibility/2006">
              <mc:Choice xmlns:v="urn:schemas-microsoft-com:vml" Requires="v">
                <p:oleObj spid="_x0000_s31760"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375401" y="4737101"/>
                        <a:ext cx="4943003" cy="1025347"/>
                      </a:xfrm>
                      <a:prstGeom prst="rect">
                        <a:avLst/>
                      </a:prstGeom>
                    </p:spPr>
                  </p:pic>
                </p:oleObj>
              </mc:Fallback>
            </mc:AlternateContent>
          </a:graphicData>
        </a:graphic>
      </p:graphicFrame>
      <p:pic>
        <p:nvPicPr>
          <p:cNvPr id="8" name="557:Chart1"/>
          <p:cNvPicPr>
            <a:picLocks noChangeAspect="1"/>
          </p:cNvPicPr>
          <p:nvPr/>
        </p:nvPicPr>
        <p:blipFill>
          <a:blip r:embed="rId11"/>
          <a:stretch>
            <a:fillRect/>
          </a:stretch>
        </p:blipFill>
        <p:spPr>
          <a:xfrm>
            <a:off x="8267700" y="1435100"/>
            <a:ext cx="3503088" cy="2540000"/>
          </a:xfrm>
          <a:prstGeom prst="rect">
            <a:avLst/>
          </a:prstGeom>
        </p:spPr>
      </p:pic>
    </p:spTree>
    <p:custDataLst>
      <p:tags r:id="rId2"/>
    </p:custDataLst>
    <p:extLst>
      <p:ext uri="{BB962C8B-B14F-4D97-AF65-F5344CB8AC3E}">
        <p14:creationId xmlns:p14="http://schemas.microsoft.com/office/powerpoint/2010/main" val="248100785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Member Cost</a:t>
            </a:r>
            <a:endParaRPr lang="en-US" dirty="0"/>
          </a:p>
        </p:txBody>
      </p:sp>
      <p:sp>
        <p:nvSpPr>
          <p:cNvPr id="3" name="TextBox 7"/>
          <p:cNvSpPr txBox="1">
            <a:spLocks noChangeArrowheads="1"/>
          </p:cNvSpPr>
          <p:nvPr/>
        </p:nvSpPr>
        <p:spPr bwMode="auto">
          <a:xfrm>
            <a:off x="9953625" y="3033713"/>
            <a:ext cx="1898650" cy="58896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defTabSz="9128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9128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9128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eaLnBrk="1" hangingPunct="1">
              <a:lnSpc>
                <a:spcPct val="100000"/>
              </a:lnSpc>
              <a:spcBef>
                <a:spcPct val="30000"/>
              </a:spcBef>
              <a:spcAft>
                <a:spcPct val="0"/>
              </a:spcAft>
              <a:buClr>
                <a:srgbClr val="263188"/>
              </a:buClr>
              <a:buSzTx/>
              <a:buFontTx/>
              <a:buNone/>
            </a:pPr>
            <a:r>
              <a:rPr lang="en-US" altLang="en-US" sz="1400">
                <a:solidFill>
                  <a:srgbClr val="000000"/>
                </a:solidFill>
                <a:latin typeface="Franklin Gothic Medium" panose="020B0603020102020204" pitchFamily="34" charset="0"/>
              </a:rPr>
              <a:t>Current Peer Member Cost Net %</a:t>
            </a:r>
          </a:p>
        </p:txBody>
      </p:sp>
      <p:sp>
        <p:nvSpPr>
          <p:cNvPr id="4" name="TextBox 8"/>
          <p:cNvSpPr txBox="1">
            <a:spLocks noChangeArrowheads="1"/>
          </p:cNvSpPr>
          <p:nvPr/>
        </p:nvSpPr>
        <p:spPr bwMode="auto">
          <a:xfrm>
            <a:off x="9953625" y="2259013"/>
            <a:ext cx="1898650" cy="588962"/>
          </a:xfrm>
          <a:prstGeom prst="rect">
            <a:avLst/>
          </a:prstGeom>
          <a:solidFill>
            <a:srgbClr val="009BD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defTabSz="9128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9128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9128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eaLnBrk="1" hangingPunct="1">
              <a:lnSpc>
                <a:spcPct val="100000"/>
              </a:lnSpc>
              <a:spcBef>
                <a:spcPct val="30000"/>
              </a:spcBef>
              <a:spcAft>
                <a:spcPct val="0"/>
              </a:spcAft>
              <a:buClr>
                <a:srgbClr val="263188"/>
              </a:buClr>
              <a:buSzTx/>
              <a:buFontTx/>
              <a:buNone/>
            </a:pPr>
            <a:r>
              <a:rPr lang="en-US" altLang="en-US" sz="1400">
                <a:solidFill>
                  <a:srgbClr val="FFFFFF"/>
                </a:solidFill>
                <a:latin typeface="Franklin Gothic Medium" panose="020B0603020102020204" pitchFamily="34" charset="0"/>
              </a:rPr>
              <a:t>Current Member Cost Net %</a:t>
            </a:r>
          </a:p>
        </p:txBody>
      </p:sp>
      <p:sp>
        <p:nvSpPr>
          <p:cNvPr id="5" name="TextBox 2"/>
          <p:cNvSpPr txBox="1">
            <a:spLocks noChangeArrowheads="1"/>
          </p:cNvSpPr>
          <p:nvPr/>
        </p:nvSpPr>
        <p:spPr bwMode="auto">
          <a:xfrm>
            <a:off x="1428750" y="1022350"/>
            <a:ext cx="1800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9128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9128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800">
                <a:solidFill>
                  <a:srgbClr val="009BDF"/>
                </a:solidFill>
                <a:latin typeface="Franklin Gothic Medium" panose="020B0603020102020204" pitchFamily="34" charset="0"/>
              </a:rPr>
              <a:t>Retail</a:t>
            </a:r>
          </a:p>
        </p:txBody>
      </p:sp>
      <p:sp>
        <p:nvSpPr>
          <p:cNvPr id="6" name="TextBox 3"/>
          <p:cNvSpPr txBox="1">
            <a:spLocks noChangeArrowheads="1"/>
          </p:cNvSpPr>
          <p:nvPr/>
        </p:nvSpPr>
        <p:spPr bwMode="auto">
          <a:xfrm>
            <a:off x="4181475" y="1022350"/>
            <a:ext cx="1800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9128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9128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800">
                <a:solidFill>
                  <a:srgbClr val="009BDF"/>
                </a:solidFill>
                <a:latin typeface="Franklin Gothic Medium" panose="020B0603020102020204" pitchFamily="34" charset="0"/>
              </a:rPr>
              <a:t>Home Delivery</a:t>
            </a:r>
          </a:p>
        </p:txBody>
      </p:sp>
      <p:sp>
        <p:nvSpPr>
          <p:cNvPr id="7" name="TextBox 4"/>
          <p:cNvSpPr txBox="1">
            <a:spLocks noChangeArrowheads="1"/>
          </p:cNvSpPr>
          <p:nvPr/>
        </p:nvSpPr>
        <p:spPr bwMode="auto">
          <a:xfrm>
            <a:off x="6977063" y="1022350"/>
            <a:ext cx="1801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9128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9128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800">
                <a:solidFill>
                  <a:srgbClr val="009BDF"/>
                </a:solidFill>
                <a:latin typeface="Franklin Gothic Medium" panose="020B0603020102020204" pitchFamily="34" charset="0"/>
              </a:rPr>
              <a:t>Total</a:t>
            </a:r>
          </a:p>
        </p:txBody>
      </p:sp>
      <p:sp>
        <p:nvSpPr>
          <p:cNvPr id="8" name="Rectangle 7"/>
          <p:cNvSpPr>
            <a:spLocks noChangeArrowheads="1"/>
          </p:cNvSpPr>
          <p:nvPr/>
        </p:nvSpPr>
        <p:spPr bwMode="auto">
          <a:xfrm>
            <a:off x="0" y="4916488"/>
            <a:ext cx="12192000" cy="1239837"/>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sp>
        <p:nvSpPr>
          <p:cNvPr id="9" name="606: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10" name="606:Table1"/>
          <p:cNvGraphicFramePr>
            <a:graphicFrameLocks noChangeAspect="1"/>
          </p:cNvGraphicFramePr>
          <p:nvPr>
            <p:extLst>
              <p:ext uri="{D42A27DB-BD31-4B8C-83A1-F6EECF244321}">
                <p14:modId xmlns:p14="http://schemas.microsoft.com/office/powerpoint/2010/main" val="543490436"/>
              </p:ext>
            </p:extLst>
          </p:nvPr>
        </p:nvGraphicFramePr>
        <p:xfrm>
          <a:off x="800100" y="4940300"/>
          <a:ext cx="10612155" cy="1096061"/>
        </p:xfrm>
        <a:graphic>
          <a:graphicData uri="http://schemas.openxmlformats.org/presentationml/2006/ole">
            <mc:AlternateContent xmlns:mc="http://schemas.openxmlformats.org/markup-compatibility/2006">
              <mc:Choice xmlns:v="urn:schemas-microsoft-com:vml" Requires="v">
                <p:oleObj spid="_x0000_s32774" name="Worksheet" r:id="rId5" imgW="10636069" imgH="1098527" progId="Excel.Sheet.12">
                  <p:embed/>
                </p:oleObj>
              </mc:Choice>
              <mc:Fallback>
                <p:oleObj name="Worksheet" r:id="rId5" imgW="10636069" imgH="1098527" progId="Excel.Sheet.12">
                  <p:embed/>
                  <p:pic>
                    <p:nvPicPr>
                      <p:cNvPr id="0" name=""/>
                      <p:cNvPicPr/>
                      <p:nvPr/>
                    </p:nvPicPr>
                    <p:blipFill>
                      <a:blip r:embed="rId6"/>
                      <a:stretch>
                        <a:fillRect/>
                      </a:stretch>
                    </p:blipFill>
                    <p:spPr>
                      <a:xfrm>
                        <a:off x="800100" y="4940300"/>
                        <a:ext cx="10612155" cy="1096061"/>
                      </a:xfrm>
                      <a:prstGeom prst="rect">
                        <a:avLst/>
                      </a:prstGeom>
                    </p:spPr>
                  </p:pic>
                </p:oleObj>
              </mc:Fallback>
            </mc:AlternateContent>
          </a:graphicData>
        </a:graphic>
      </p:graphicFrame>
      <p:pic>
        <p:nvPicPr>
          <p:cNvPr id="11" name="606:Chart1"/>
          <p:cNvPicPr>
            <a:picLocks noChangeAspect="1"/>
          </p:cNvPicPr>
          <p:nvPr/>
        </p:nvPicPr>
        <p:blipFill>
          <a:blip r:embed="rId7"/>
          <a:stretch>
            <a:fillRect/>
          </a:stretch>
        </p:blipFill>
        <p:spPr>
          <a:xfrm>
            <a:off x="571500" y="1498599"/>
            <a:ext cx="4448923" cy="3225800"/>
          </a:xfrm>
          <a:prstGeom prst="rect">
            <a:avLst/>
          </a:prstGeom>
        </p:spPr>
      </p:pic>
      <p:pic>
        <p:nvPicPr>
          <p:cNvPr id="12" name="606:Chart2"/>
          <p:cNvPicPr>
            <a:picLocks noChangeAspect="1"/>
          </p:cNvPicPr>
          <p:nvPr/>
        </p:nvPicPr>
        <p:blipFill>
          <a:blip r:embed="rId8"/>
          <a:stretch>
            <a:fillRect/>
          </a:stretch>
        </p:blipFill>
        <p:spPr>
          <a:xfrm>
            <a:off x="3327400" y="1498599"/>
            <a:ext cx="4448923" cy="3225800"/>
          </a:xfrm>
          <a:prstGeom prst="rect">
            <a:avLst/>
          </a:prstGeom>
        </p:spPr>
      </p:pic>
      <p:pic>
        <p:nvPicPr>
          <p:cNvPr id="13" name="606:Chart3"/>
          <p:cNvPicPr>
            <a:picLocks noChangeAspect="1"/>
          </p:cNvPicPr>
          <p:nvPr/>
        </p:nvPicPr>
        <p:blipFill>
          <a:blip r:embed="rId9"/>
          <a:stretch>
            <a:fillRect/>
          </a:stretch>
        </p:blipFill>
        <p:spPr>
          <a:xfrm>
            <a:off x="6096000" y="1498599"/>
            <a:ext cx="4448923" cy="3225800"/>
          </a:xfrm>
          <a:prstGeom prst="rect">
            <a:avLst/>
          </a:prstGeom>
        </p:spPr>
      </p:pic>
    </p:spTree>
    <p:custDataLst>
      <p:tags r:id="rId2"/>
    </p:custDataLst>
    <p:extLst>
      <p:ext uri="{BB962C8B-B14F-4D97-AF65-F5344CB8AC3E}">
        <p14:creationId xmlns:p14="http://schemas.microsoft.com/office/powerpoint/2010/main" val="313681653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Member Cost</a:t>
            </a:r>
            <a:endParaRPr lang="en-US" dirty="0"/>
          </a:p>
        </p:txBody>
      </p:sp>
      <p:sp>
        <p:nvSpPr>
          <p:cNvPr id="3" name="Rectangle 3"/>
          <p:cNvSpPr>
            <a:spLocks noChangeArrowheads="1"/>
          </p:cNvSpPr>
          <p:nvPr/>
        </p:nvSpPr>
        <p:spPr bwMode="auto">
          <a:xfrm>
            <a:off x="0" y="4916488"/>
            <a:ext cx="12192000" cy="1409700"/>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9128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9128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9128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9128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eaLnBrk="1" hangingPunct="1">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6088063" y="4918075"/>
            <a:ext cx="0" cy="1408113"/>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 name="660: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6" name="660:Table1"/>
          <p:cNvGraphicFramePr>
            <a:graphicFrameLocks noChangeAspect="1"/>
          </p:cNvGraphicFramePr>
          <p:nvPr>
            <p:extLst>
              <p:ext uri="{D42A27DB-BD31-4B8C-83A1-F6EECF244321}">
                <p14:modId xmlns:p14="http://schemas.microsoft.com/office/powerpoint/2010/main" val="1183717172"/>
              </p:ext>
            </p:extLst>
          </p:nvPr>
        </p:nvGraphicFramePr>
        <p:xfrm>
          <a:off x="355600" y="5016500"/>
          <a:ext cx="5227081" cy="1084275"/>
        </p:xfrm>
        <a:graphic>
          <a:graphicData uri="http://schemas.openxmlformats.org/presentationml/2006/ole">
            <mc:AlternateContent xmlns:mc="http://schemas.openxmlformats.org/markup-compatibility/2006">
              <mc:Choice xmlns:v="urn:schemas-microsoft-com:vml" Requires="v">
                <p:oleObj spid="_x0000_s33802" name="Worksheet" r:id="rId5" imgW="5296056" imgH="1098527" progId="Excel.Sheet.12">
                  <p:embed/>
                </p:oleObj>
              </mc:Choice>
              <mc:Fallback>
                <p:oleObj name="Worksheet" r:id="rId5" imgW="5296056" imgH="1098527" progId="Excel.Sheet.12">
                  <p:embed/>
                  <p:pic>
                    <p:nvPicPr>
                      <p:cNvPr id="0" name=""/>
                      <p:cNvPicPr/>
                      <p:nvPr/>
                    </p:nvPicPr>
                    <p:blipFill>
                      <a:blip r:embed="rId6"/>
                      <a:stretch>
                        <a:fillRect/>
                      </a:stretch>
                    </p:blipFill>
                    <p:spPr>
                      <a:xfrm>
                        <a:off x="355600" y="5016500"/>
                        <a:ext cx="5227081" cy="1084275"/>
                      </a:xfrm>
                      <a:prstGeom prst="rect">
                        <a:avLst/>
                      </a:prstGeom>
                    </p:spPr>
                  </p:pic>
                </p:oleObj>
              </mc:Fallback>
            </mc:AlternateContent>
          </a:graphicData>
        </a:graphic>
      </p:graphicFrame>
      <p:graphicFrame>
        <p:nvGraphicFramePr>
          <p:cNvPr id="7" name="660:Table2"/>
          <p:cNvGraphicFramePr>
            <a:graphicFrameLocks noChangeAspect="1"/>
          </p:cNvGraphicFramePr>
          <p:nvPr>
            <p:extLst>
              <p:ext uri="{D42A27DB-BD31-4B8C-83A1-F6EECF244321}">
                <p14:modId xmlns:p14="http://schemas.microsoft.com/office/powerpoint/2010/main" val="527039856"/>
              </p:ext>
            </p:extLst>
          </p:nvPr>
        </p:nvGraphicFramePr>
        <p:xfrm>
          <a:off x="6642100" y="5016500"/>
          <a:ext cx="5227081" cy="1084275"/>
        </p:xfrm>
        <a:graphic>
          <a:graphicData uri="http://schemas.openxmlformats.org/presentationml/2006/ole">
            <mc:AlternateContent xmlns:mc="http://schemas.openxmlformats.org/markup-compatibility/2006">
              <mc:Choice xmlns:v="urn:schemas-microsoft-com:vml" Requires="v">
                <p:oleObj spid="_x0000_s33803"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6642100" y="5016500"/>
                        <a:ext cx="5227081" cy="1084275"/>
                      </a:xfrm>
                      <a:prstGeom prst="rect">
                        <a:avLst/>
                      </a:prstGeom>
                    </p:spPr>
                  </p:pic>
                </p:oleObj>
              </mc:Fallback>
            </mc:AlternateContent>
          </a:graphicData>
        </a:graphic>
      </p:graphicFrame>
      <p:pic>
        <p:nvPicPr>
          <p:cNvPr id="8" name="660:Chart1"/>
          <p:cNvPicPr>
            <a:picLocks noChangeAspect="1"/>
          </p:cNvPicPr>
          <p:nvPr/>
        </p:nvPicPr>
        <p:blipFill>
          <a:blip r:embed="rId9"/>
          <a:stretch>
            <a:fillRect/>
          </a:stretch>
        </p:blipFill>
        <p:spPr>
          <a:xfrm>
            <a:off x="609600" y="609600"/>
            <a:ext cx="7559549" cy="5143500"/>
          </a:xfrm>
          <a:prstGeom prst="rect">
            <a:avLst/>
          </a:prstGeom>
        </p:spPr>
      </p:pic>
      <p:pic>
        <p:nvPicPr>
          <p:cNvPr id="9" name="660:Chart2"/>
          <p:cNvPicPr>
            <a:picLocks noChangeAspect="1"/>
          </p:cNvPicPr>
          <p:nvPr/>
        </p:nvPicPr>
        <p:blipFill>
          <a:blip r:embed="rId10"/>
          <a:stretch>
            <a:fillRect/>
          </a:stretch>
        </p:blipFill>
        <p:spPr>
          <a:xfrm>
            <a:off x="8623301" y="927100"/>
            <a:ext cx="6200467" cy="4495800"/>
          </a:xfrm>
          <a:prstGeom prst="rect">
            <a:avLst/>
          </a:prstGeom>
        </p:spPr>
      </p:pic>
    </p:spTree>
    <p:custDataLst>
      <p:tags r:id="rId2"/>
    </p:custDataLst>
    <p:extLst>
      <p:ext uri="{BB962C8B-B14F-4D97-AF65-F5344CB8AC3E}">
        <p14:creationId xmlns:p14="http://schemas.microsoft.com/office/powerpoint/2010/main" val="62603023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10 Indications</a:t>
            </a:r>
            <a:endParaRPr lang="en-US" dirty="0"/>
          </a:p>
        </p:txBody>
      </p:sp>
      <p:sp>
        <p:nvSpPr>
          <p:cNvPr id="3" name="Rectangle 7"/>
          <p:cNvSpPr>
            <a:spLocks noChangeArrowheads="1"/>
          </p:cNvSpPr>
          <p:nvPr/>
        </p:nvSpPr>
        <p:spPr bwMode="auto">
          <a:xfrm>
            <a:off x="0" y="4511675"/>
            <a:ext cx="12188825" cy="166052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4062413"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8115300"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558: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7" name="558:Table1"/>
          <p:cNvGraphicFramePr>
            <a:graphicFrameLocks noChangeAspect="1"/>
          </p:cNvGraphicFramePr>
          <p:nvPr>
            <p:extLst>
              <p:ext uri="{D42A27DB-BD31-4B8C-83A1-F6EECF244321}">
                <p14:modId xmlns:p14="http://schemas.microsoft.com/office/powerpoint/2010/main" val="3088907508"/>
              </p:ext>
            </p:extLst>
          </p:nvPr>
        </p:nvGraphicFramePr>
        <p:xfrm>
          <a:off x="774700" y="508000"/>
          <a:ext cx="10689442" cy="3559251"/>
        </p:xfrm>
        <a:graphic>
          <a:graphicData uri="http://schemas.openxmlformats.org/presentationml/2006/ole">
            <mc:AlternateContent xmlns:mc="http://schemas.openxmlformats.org/markup-compatibility/2006">
              <mc:Choice xmlns:v="urn:schemas-microsoft-com:vml" Requires="v">
                <p:oleObj spid="_x0000_s36882" name="Worksheet" r:id="rId5" imgW="11614331" imgH="3867081" progId="Excel.Sheet.12">
                  <p:embed/>
                </p:oleObj>
              </mc:Choice>
              <mc:Fallback>
                <p:oleObj name="Worksheet" r:id="rId5" imgW="11614331" imgH="3867081" progId="Excel.Sheet.12">
                  <p:embed/>
                  <p:pic>
                    <p:nvPicPr>
                      <p:cNvPr id="0" name=""/>
                      <p:cNvPicPr/>
                      <p:nvPr/>
                    </p:nvPicPr>
                    <p:blipFill>
                      <a:blip r:embed="rId6"/>
                      <a:stretch>
                        <a:fillRect/>
                      </a:stretch>
                    </p:blipFill>
                    <p:spPr>
                      <a:xfrm>
                        <a:off x="774700" y="508000"/>
                        <a:ext cx="10689442" cy="3559251"/>
                      </a:xfrm>
                      <a:prstGeom prst="rect">
                        <a:avLst/>
                      </a:prstGeom>
                    </p:spPr>
                  </p:pic>
                </p:oleObj>
              </mc:Fallback>
            </mc:AlternateContent>
          </a:graphicData>
        </a:graphic>
      </p:graphicFrame>
      <p:graphicFrame>
        <p:nvGraphicFramePr>
          <p:cNvPr id="8" name="558:Table2"/>
          <p:cNvGraphicFramePr>
            <a:graphicFrameLocks noChangeAspect="1"/>
          </p:cNvGraphicFramePr>
          <p:nvPr>
            <p:extLst>
              <p:ext uri="{D42A27DB-BD31-4B8C-83A1-F6EECF244321}">
                <p14:modId xmlns:p14="http://schemas.microsoft.com/office/powerpoint/2010/main" val="92859631"/>
              </p:ext>
            </p:extLst>
          </p:nvPr>
        </p:nvGraphicFramePr>
        <p:xfrm>
          <a:off x="50801" y="4686300"/>
          <a:ext cx="3903251" cy="1178560"/>
        </p:xfrm>
        <a:graphic>
          <a:graphicData uri="http://schemas.openxmlformats.org/presentationml/2006/ole">
            <mc:AlternateContent xmlns:mc="http://schemas.openxmlformats.org/markup-compatibility/2006">
              <mc:Choice xmlns:v="urn:schemas-microsoft-com:vml" Requires="v">
                <p:oleObj spid="_x0000_s36883" name="Worksheet" r:id="rId7" imgW="4248124" imgH="1282654" progId="Excel.Sheet.12">
                  <p:embed/>
                </p:oleObj>
              </mc:Choice>
              <mc:Fallback>
                <p:oleObj name="Worksheet" r:id="rId7" imgW="4248124" imgH="1282654" progId="Excel.Sheet.12">
                  <p:embed/>
                  <p:pic>
                    <p:nvPicPr>
                      <p:cNvPr id="0" name=""/>
                      <p:cNvPicPr/>
                      <p:nvPr/>
                    </p:nvPicPr>
                    <p:blipFill>
                      <a:blip r:embed="rId8"/>
                      <a:stretch>
                        <a:fillRect/>
                      </a:stretch>
                    </p:blipFill>
                    <p:spPr>
                      <a:xfrm>
                        <a:off x="50801" y="4686300"/>
                        <a:ext cx="3903251" cy="1178560"/>
                      </a:xfrm>
                      <a:prstGeom prst="rect">
                        <a:avLst/>
                      </a:prstGeom>
                    </p:spPr>
                  </p:pic>
                </p:oleObj>
              </mc:Fallback>
            </mc:AlternateContent>
          </a:graphicData>
        </a:graphic>
      </p:graphicFrame>
      <p:graphicFrame>
        <p:nvGraphicFramePr>
          <p:cNvPr id="9" name="558:Table3"/>
          <p:cNvGraphicFramePr>
            <a:graphicFrameLocks noChangeAspect="1"/>
          </p:cNvGraphicFramePr>
          <p:nvPr>
            <p:extLst>
              <p:ext uri="{D42A27DB-BD31-4B8C-83A1-F6EECF244321}">
                <p14:modId xmlns:p14="http://schemas.microsoft.com/office/powerpoint/2010/main" val="397475986"/>
              </p:ext>
            </p:extLst>
          </p:nvPr>
        </p:nvGraphicFramePr>
        <p:xfrm>
          <a:off x="4114801" y="4686300"/>
          <a:ext cx="3903251" cy="1178560"/>
        </p:xfrm>
        <a:graphic>
          <a:graphicData uri="http://schemas.openxmlformats.org/presentationml/2006/ole">
            <mc:AlternateContent xmlns:mc="http://schemas.openxmlformats.org/markup-compatibility/2006">
              <mc:Choice xmlns:v="urn:schemas-microsoft-com:vml" Requires="v">
                <p:oleObj spid="_x0000_s36884" name="Worksheet" r:id="rId9" imgW="4248124" imgH="1282654" progId="Excel.Sheet.12">
                  <p:embed/>
                </p:oleObj>
              </mc:Choice>
              <mc:Fallback>
                <p:oleObj name="Worksheet" r:id="rId9" imgW="4248124" imgH="1282654" progId="Excel.Sheet.12">
                  <p:embed/>
                  <p:pic>
                    <p:nvPicPr>
                      <p:cNvPr id="0" name=""/>
                      <p:cNvPicPr/>
                      <p:nvPr/>
                    </p:nvPicPr>
                    <p:blipFill>
                      <a:blip r:embed="rId10"/>
                      <a:stretch>
                        <a:fillRect/>
                      </a:stretch>
                    </p:blipFill>
                    <p:spPr>
                      <a:xfrm>
                        <a:off x="4114801" y="4686300"/>
                        <a:ext cx="3903251" cy="1178560"/>
                      </a:xfrm>
                      <a:prstGeom prst="rect">
                        <a:avLst/>
                      </a:prstGeom>
                    </p:spPr>
                  </p:pic>
                </p:oleObj>
              </mc:Fallback>
            </mc:AlternateContent>
          </a:graphicData>
        </a:graphic>
      </p:graphicFrame>
      <p:graphicFrame>
        <p:nvGraphicFramePr>
          <p:cNvPr id="10" name="558:Table4"/>
          <p:cNvGraphicFramePr>
            <a:graphicFrameLocks noChangeAspect="1"/>
          </p:cNvGraphicFramePr>
          <p:nvPr>
            <p:extLst>
              <p:ext uri="{D42A27DB-BD31-4B8C-83A1-F6EECF244321}">
                <p14:modId xmlns:p14="http://schemas.microsoft.com/office/powerpoint/2010/main" val="2161947415"/>
              </p:ext>
            </p:extLst>
          </p:nvPr>
        </p:nvGraphicFramePr>
        <p:xfrm>
          <a:off x="8153401" y="4686300"/>
          <a:ext cx="3903251" cy="1178560"/>
        </p:xfrm>
        <a:graphic>
          <a:graphicData uri="http://schemas.openxmlformats.org/presentationml/2006/ole">
            <mc:AlternateContent xmlns:mc="http://schemas.openxmlformats.org/markup-compatibility/2006">
              <mc:Choice xmlns:v="urn:schemas-microsoft-com:vml" Requires="v">
                <p:oleObj spid="_x0000_s36885" name="Worksheet" r:id="rId11" imgW="4248124" imgH="1282654" progId="Excel.Sheet.12">
                  <p:embed/>
                </p:oleObj>
              </mc:Choice>
              <mc:Fallback>
                <p:oleObj name="Worksheet" r:id="rId11" imgW="4248124" imgH="1282654" progId="Excel.Sheet.12">
                  <p:embed/>
                  <p:pic>
                    <p:nvPicPr>
                      <p:cNvPr id="0" name=""/>
                      <p:cNvPicPr/>
                      <p:nvPr/>
                    </p:nvPicPr>
                    <p:blipFill>
                      <a:blip r:embed="rId12"/>
                      <a:stretch>
                        <a:fillRect/>
                      </a:stretch>
                    </p:blipFill>
                    <p:spPr>
                      <a:xfrm>
                        <a:off x="8153401" y="4686300"/>
                        <a:ext cx="3903251" cy="117856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63763952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 Comparison by Indication</a:t>
            </a:r>
            <a:endParaRPr lang="en-US" dirty="0"/>
          </a:p>
        </p:txBody>
      </p:sp>
      <p:graphicFrame>
        <p:nvGraphicFramePr>
          <p:cNvPr id="3" name="Table 2"/>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grpSp>
        <p:nvGrpSpPr>
          <p:cNvPr id="4" name="Group 3">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5"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6"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7" name="Group 6">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8"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9"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10"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11"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12"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13"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14"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graphicFrame>
        <p:nvGraphicFramePr>
          <p:cNvPr id="15" name="741:Table1"/>
          <p:cNvGraphicFramePr>
            <a:graphicFrameLocks noChangeAspect="1"/>
          </p:cNvGraphicFramePr>
          <p:nvPr>
            <p:extLst>
              <p:ext uri="{D42A27DB-BD31-4B8C-83A1-F6EECF244321}">
                <p14:modId xmlns:p14="http://schemas.microsoft.com/office/powerpoint/2010/main" val="1205559431"/>
              </p:ext>
            </p:extLst>
          </p:nvPr>
        </p:nvGraphicFramePr>
        <p:xfrm>
          <a:off x="317500" y="1054099"/>
          <a:ext cx="11652621" cy="2757830"/>
        </p:xfrm>
        <a:graphic>
          <a:graphicData uri="http://schemas.openxmlformats.org/presentationml/2006/ole">
            <mc:AlternateContent xmlns:mc="http://schemas.openxmlformats.org/markup-compatibility/2006">
              <mc:Choice xmlns:v="urn:schemas-microsoft-com:vml" Requires="v">
                <p:oleObj spid="_x0000_s37902" name="Worksheet" r:id="rId5" imgW="11671144" imgH="2762319" progId="Excel.Sheet.12">
                  <p:embed/>
                </p:oleObj>
              </mc:Choice>
              <mc:Fallback>
                <p:oleObj name="Worksheet" r:id="rId5" imgW="11671144" imgH="2762319" progId="Excel.Sheet.12">
                  <p:embed/>
                  <p:pic>
                    <p:nvPicPr>
                      <p:cNvPr id="0" name=""/>
                      <p:cNvPicPr/>
                      <p:nvPr/>
                    </p:nvPicPr>
                    <p:blipFill>
                      <a:blip r:embed="rId6"/>
                      <a:stretch>
                        <a:fillRect/>
                      </a:stretch>
                    </p:blipFill>
                    <p:spPr>
                      <a:xfrm>
                        <a:off x="317500" y="1054099"/>
                        <a:ext cx="11652621" cy="2757830"/>
                      </a:xfrm>
                      <a:prstGeom prst="rect">
                        <a:avLst/>
                      </a:prstGeom>
                    </p:spPr>
                  </p:pic>
                </p:oleObj>
              </mc:Fallback>
            </mc:AlternateContent>
          </a:graphicData>
        </a:graphic>
      </p:graphicFrame>
      <p:graphicFrame>
        <p:nvGraphicFramePr>
          <p:cNvPr id="16" name="741:Table2"/>
          <p:cNvGraphicFramePr>
            <a:graphicFrameLocks noChangeAspect="1"/>
          </p:cNvGraphicFramePr>
          <p:nvPr>
            <p:extLst>
              <p:ext uri="{D42A27DB-BD31-4B8C-83A1-F6EECF244321}">
                <p14:modId xmlns:p14="http://schemas.microsoft.com/office/powerpoint/2010/main" val="2717366548"/>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37903"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17" name="741:Table3"/>
          <p:cNvGraphicFramePr>
            <a:graphicFrameLocks noChangeAspect="1"/>
          </p:cNvGraphicFramePr>
          <p:nvPr>
            <p:extLst>
              <p:ext uri="{D42A27DB-BD31-4B8C-83A1-F6EECF244321}">
                <p14:modId xmlns:p14="http://schemas.microsoft.com/office/powerpoint/2010/main" val="1461658350"/>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37904"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400384867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25 Drugs</a:t>
            </a:r>
            <a:endParaRPr lang="en-US" dirty="0"/>
          </a:p>
        </p:txBody>
      </p:sp>
      <p:sp>
        <p:nvSpPr>
          <p:cNvPr id="3" name="Rectangle 4"/>
          <p:cNvSpPr>
            <a:spLocks noChangeArrowheads="1"/>
          </p:cNvSpPr>
          <p:nvPr/>
        </p:nvSpPr>
        <p:spPr bwMode="auto">
          <a:xfrm>
            <a:off x="0" y="5195888"/>
            <a:ext cx="12192000" cy="1027112"/>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eaLnBrk="1" hangingPunct="1">
              <a:lnSpc>
                <a:spcPct val="90000"/>
              </a:lnSpc>
              <a:spcBef>
                <a:spcPct val="0"/>
              </a:spcBef>
              <a:spcAft>
                <a:spcPts val="700"/>
              </a:spcAft>
              <a:buClrTx/>
              <a:buSzTx/>
              <a:buFontTx/>
              <a:buNone/>
            </a:pPr>
            <a:endParaRPr lang="en-US" altLang="en-US" sz="1800">
              <a:solidFill>
                <a:srgbClr val="FFFFFF"/>
              </a:solidFill>
            </a:endParaRPr>
          </a:p>
        </p:txBody>
      </p:sp>
      <p:cxnSp>
        <p:nvCxnSpPr>
          <p:cNvPr id="5" name="Straight Connector 4"/>
          <p:cNvCxnSpPr/>
          <p:nvPr/>
        </p:nvCxnSpPr>
        <p:spPr>
          <a:xfrm flipH="1" flipV="1">
            <a:off x="6096000" y="5181600"/>
            <a:ext cx="0" cy="1189038"/>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572: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7" name="572:Table1"/>
          <p:cNvGraphicFramePr>
            <a:graphicFrameLocks noChangeAspect="1"/>
          </p:cNvGraphicFramePr>
          <p:nvPr>
            <p:extLst>
              <p:ext uri="{D42A27DB-BD31-4B8C-83A1-F6EECF244321}">
                <p14:modId xmlns:p14="http://schemas.microsoft.com/office/powerpoint/2010/main" val="2334310346"/>
              </p:ext>
            </p:extLst>
          </p:nvPr>
        </p:nvGraphicFramePr>
        <p:xfrm>
          <a:off x="1688434" y="546100"/>
          <a:ext cx="8815133" cy="4266387"/>
        </p:xfrm>
        <a:graphic>
          <a:graphicData uri="http://schemas.openxmlformats.org/presentationml/2006/ole">
            <mc:AlternateContent xmlns:mc="http://schemas.openxmlformats.org/markup-compatibility/2006">
              <mc:Choice xmlns:v="urn:schemas-microsoft-com:vml" Requires="v">
                <p:oleObj spid="_x0000_s38922" name="Worksheet" r:id="rId5" imgW="13696924" imgH="6629400" progId="Excel.Sheet.12">
                  <p:embed/>
                </p:oleObj>
              </mc:Choice>
              <mc:Fallback>
                <p:oleObj name="Worksheet" r:id="rId5" imgW="13696924" imgH="6629400" progId="Excel.Sheet.12">
                  <p:embed/>
                  <p:pic>
                    <p:nvPicPr>
                      <p:cNvPr id="0" name=""/>
                      <p:cNvPicPr/>
                      <p:nvPr/>
                    </p:nvPicPr>
                    <p:blipFill>
                      <a:blip r:embed="rId6"/>
                      <a:stretch>
                        <a:fillRect/>
                      </a:stretch>
                    </p:blipFill>
                    <p:spPr>
                      <a:xfrm>
                        <a:off x="1688434" y="546100"/>
                        <a:ext cx="8815133" cy="4266387"/>
                      </a:xfrm>
                      <a:prstGeom prst="rect">
                        <a:avLst/>
                      </a:prstGeom>
                    </p:spPr>
                  </p:pic>
                </p:oleObj>
              </mc:Fallback>
            </mc:AlternateContent>
          </a:graphicData>
        </a:graphic>
      </p:graphicFrame>
      <p:graphicFrame>
        <p:nvGraphicFramePr>
          <p:cNvPr id="8" name="572:Table2"/>
          <p:cNvGraphicFramePr>
            <a:graphicFrameLocks noChangeAspect="1"/>
          </p:cNvGraphicFramePr>
          <p:nvPr>
            <p:extLst>
              <p:ext uri="{D42A27DB-BD31-4B8C-83A1-F6EECF244321}">
                <p14:modId xmlns:p14="http://schemas.microsoft.com/office/powerpoint/2010/main" val="2611637118"/>
              </p:ext>
            </p:extLst>
          </p:nvPr>
        </p:nvGraphicFramePr>
        <p:xfrm>
          <a:off x="219378" y="5067300"/>
          <a:ext cx="11753245" cy="1213917"/>
        </p:xfrm>
        <a:graphic>
          <a:graphicData uri="http://schemas.openxmlformats.org/presentationml/2006/ole">
            <mc:AlternateContent xmlns:mc="http://schemas.openxmlformats.org/markup-compatibility/2006">
              <mc:Choice xmlns:v="urn:schemas-microsoft-com:vml" Requires="v">
                <p:oleObj spid="_x0000_s38923" name="Worksheet" r:id="rId7" imgW="10636069" imgH="1098527" progId="Excel.Sheet.12">
                  <p:embed/>
                </p:oleObj>
              </mc:Choice>
              <mc:Fallback>
                <p:oleObj name="Worksheet" r:id="rId7" imgW="10636069" imgH="1098527" progId="Excel.Sheet.12">
                  <p:embed/>
                  <p:pic>
                    <p:nvPicPr>
                      <p:cNvPr id="0" name=""/>
                      <p:cNvPicPr/>
                      <p:nvPr/>
                    </p:nvPicPr>
                    <p:blipFill>
                      <a:blip r:embed="rId8"/>
                      <a:stretch>
                        <a:fillRect/>
                      </a:stretch>
                    </p:blipFill>
                    <p:spPr>
                      <a:xfrm>
                        <a:off x="219378" y="5067300"/>
                        <a:ext cx="11753245" cy="1213917"/>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53033856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Movers</a:t>
            </a:r>
            <a:endParaRPr lang="en-US" dirty="0"/>
          </a:p>
        </p:txBody>
      </p:sp>
      <p:graphicFrame>
        <p:nvGraphicFramePr>
          <p:cNvPr id="3" name="3:Table1"/>
          <p:cNvGraphicFramePr>
            <a:graphicFrameLocks noChangeAspect="1"/>
          </p:cNvGraphicFramePr>
          <p:nvPr>
            <p:extLst>
              <p:ext uri="{D42A27DB-BD31-4B8C-83A1-F6EECF244321}">
                <p14:modId xmlns:p14="http://schemas.microsoft.com/office/powerpoint/2010/main" val="2599362414"/>
              </p:ext>
            </p:extLst>
          </p:nvPr>
        </p:nvGraphicFramePr>
        <p:xfrm>
          <a:off x="1812160" y="977900"/>
          <a:ext cx="8567680" cy="2569261"/>
        </p:xfrm>
        <a:graphic>
          <a:graphicData uri="http://schemas.openxmlformats.org/presentationml/2006/ole">
            <mc:AlternateContent xmlns:mc="http://schemas.openxmlformats.org/markup-compatibility/2006">
              <mc:Choice xmlns:v="urn:schemas-microsoft-com:vml" Requires="v">
                <p:oleObj spid="_x0000_s39946" name="Worksheet" r:id="rId5" imgW="10439504" imgH="3130573" progId="Excel.Sheet.12">
                  <p:embed/>
                </p:oleObj>
              </mc:Choice>
              <mc:Fallback>
                <p:oleObj name="Worksheet" r:id="rId5" imgW="10439504" imgH="3130573" progId="Excel.Sheet.12">
                  <p:embed/>
                  <p:pic>
                    <p:nvPicPr>
                      <p:cNvPr id="0" name=""/>
                      <p:cNvPicPr/>
                      <p:nvPr/>
                    </p:nvPicPr>
                    <p:blipFill>
                      <a:blip r:embed="rId6"/>
                      <a:stretch>
                        <a:fillRect/>
                      </a:stretch>
                    </p:blipFill>
                    <p:spPr>
                      <a:xfrm>
                        <a:off x="1812160" y="977900"/>
                        <a:ext cx="8567680" cy="2569261"/>
                      </a:xfrm>
                      <a:prstGeom prst="rect">
                        <a:avLst/>
                      </a:prstGeom>
                    </p:spPr>
                  </p:pic>
                </p:oleObj>
              </mc:Fallback>
            </mc:AlternateContent>
          </a:graphicData>
        </a:graphic>
      </p:graphicFrame>
      <p:graphicFrame>
        <p:nvGraphicFramePr>
          <p:cNvPr id="4" name="3:Table2"/>
          <p:cNvGraphicFramePr>
            <a:graphicFrameLocks noChangeAspect="1"/>
          </p:cNvGraphicFramePr>
          <p:nvPr>
            <p:extLst>
              <p:ext uri="{D42A27DB-BD31-4B8C-83A1-F6EECF244321}">
                <p14:modId xmlns:p14="http://schemas.microsoft.com/office/powerpoint/2010/main" val="1965513324"/>
              </p:ext>
            </p:extLst>
          </p:nvPr>
        </p:nvGraphicFramePr>
        <p:xfrm>
          <a:off x="1812160" y="3530600"/>
          <a:ext cx="8567680" cy="2569261"/>
        </p:xfrm>
        <a:graphic>
          <a:graphicData uri="http://schemas.openxmlformats.org/presentationml/2006/ole">
            <mc:AlternateContent xmlns:mc="http://schemas.openxmlformats.org/markup-compatibility/2006">
              <mc:Choice xmlns:v="urn:schemas-microsoft-com:vml" Requires="v">
                <p:oleObj spid="_x0000_s39947" name="Worksheet" r:id="rId7" imgW="10439504" imgH="3130573" progId="Excel.Sheet.12">
                  <p:embed/>
                </p:oleObj>
              </mc:Choice>
              <mc:Fallback>
                <p:oleObj name="Worksheet" r:id="rId7" imgW="10439504" imgH="3130573" progId="Excel.Sheet.12">
                  <p:embed/>
                  <p:pic>
                    <p:nvPicPr>
                      <p:cNvPr id="0" name=""/>
                      <p:cNvPicPr/>
                      <p:nvPr/>
                    </p:nvPicPr>
                    <p:blipFill>
                      <a:blip r:embed="rId8"/>
                      <a:stretch>
                        <a:fillRect/>
                      </a:stretch>
                    </p:blipFill>
                    <p:spPr>
                      <a:xfrm>
                        <a:off x="1812160" y="3530600"/>
                        <a:ext cx="8567680" cy="2569261"/>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270117594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10 Specialty Indications</a:t>
            </a:r>
            <a:endParaRPr lang="en-US" dirty="0"/>
          </a:p>
        </p:txBody>
      </p:sp>
      <p:sp>
        <p:nvSpPr>
          <p:cNvPr id="3" name="Rectangle 7"/>
          <p:cNvSpPr>
            <a:spLocks noChangeArrowheads="1"/>
          </p:cNvSpPr>
          <p:nvPr/>
        </p:nvSpPr>
        <p:spPr bwMode="auto">
          <a:xfrm>
            <a:off x="0" y="4511675"/>
            <a:ext cx="12188825" cy="166052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4062413"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8115300"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560: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7" name="560:Table1"/>
          <p:cNvGraphicFramePr>
            <a:graphicFrameLocks noChangeAspect="1"/>
          </p:cNvGraphicFramePr>
          <p:nvPr>
            <p:extLst>
              <p:ext uri="{D42A27DB-BD31-4B8C-83A1-F6EECF244321}">
                <p14:modId xmlns:p14="http://schemas.microsoft.com/office/powerpoint/2010/main" val="2223119213"/>
              </p:ext>
            </p:extLst>
          </p:nvPr>
        </p:nvGraphicFramePr>
        <p:xfrm>
          <a:off x="1447801" y="508001"/>
          <a:ext cx="9339381" cy="3559251"/>
        </p:xfrm>
        <a:graphic>
          <a:graphicData uri="http://schemas.openxmlformats.org/presentationml/2006/ole">
            <mc:AlternateContent xmlns:mc="http://schemas.openxmlformats.org/markup-compatibility/2006">
              <mc:Choice xmlns:v="urn:schemas-microsoft-com:vml" Requires="v">
                <p:oleObj spid="_x0000_s40978" name="Worksheet" r:id="rId5" imgW="10147144" imgH="3867081" progId="Excel.Sheet.12">
                  <p:embed/>
                </p:oleObj>
              </mc:Choice>
              <mc:Fallback>
                <p:oleObj name="Worksheet" r:id="rId5" imgW="10147144" imgH="3867081" progId="Excel.Sheet.12">
                  <p:embed/>
                  <p:pic>
                    <p:nvPicPr>
                      <p:cNvPr id="0" name=""/>
                      <p:cNvPicPr/>
                      <p:nvPr/>
                    </p:nvPicPr>
                    <p:blipFill>
                      <a:blip r:embed="rId6"/>
                      <a:stretch>
                        <a:fillRect/>
                      </a:stretch>
                    </p:blipFill>
                    <p:spPr>
                      <a:xfrm>
                        <a:off x="1447801" y="508001"/>
                        <a:ext cx="9339381" cy="3559251"/>
                      </a:xfrm>
                      <a:prstGeom prst="rect">
                        <a:avLst/>
                      </a:prstGeom>
                    </p:spPr>
                  </p:pic>
                </p:oleObj>
              </mc:Fallback>
            </mc:AlternateContent>
          </a:graphicData>
        </a:graphic>
      </p:graphicFrame>
      <p:graphicFrame>
        <p:nvGraphicFramePr>
          <p:cNvPr id="8" name="560:Table2"/>
          <p:cNvGraphicFramePr>
            <a:graphicFrameLocks noChangeAspect="1"/>
          </p:cNvGraphicFramePr>
          <p:nvPr>
            <p:extLst>
              <p:ext uri="{D42A27DB-BD31-4B8C-83A1-F6EECF244321}">
                <p14:modId xmlns:p14="http://schemas.microsoft.com/office/powerpoint/2010/main" val="2013229519"/>
              </p:ext>
            </p:extLst>
          </p:nvPr>
        </p:nvGraphicFramePr>
        <p:xfrm>
          <a:off x="50801" y="4686300"/>
          <a:ext cx="3903251" cy="1178560"/>
        </p:xfrm>
        <a:graphic>
          <a:graphicData uri="http://schemas.openxmlformats.org/presentationml/2006/ole">
            <mc:AlternateContent xmlns:mc="http://schemas.openxmlformats.org/markup-compatibility/2006">
              <mc:Choice xmlns:v="urn:schemas-microsoft-com:vml" Requires="v">
                <p:oleObj spid="_x0000_s40979" name="Worksheet" r:id="rId7" imgW="4248124" imgH="1282654" progId="Excel.Sheet.12">
                  <p:embed/>
                </p:oleObj>
              </mc:Choice>
              <mc:Fallback>
                <p:oleObj name="Worksheet" r:id="rId7" imgW="4248124" imgH="1282654" progId="Excel.Sheet.12">
                  <p:embed/>
                  <p:pic>
                    <p:nvPicPr>
                      <p:cNvPr id="0" name=""/>
                      <p:cNvPicPr/>
                      <p:nvPr/>
                    </p:nvPicPr>
                    <p:blipFill>
                      <a:blip r:embed="rId8"/>
                      <a:stretch>
                        <a:fillRect/>
                      </a:stretch>
                    </p:blipFill>
                    <p:spPr>
                      <a:xfrm>
                        <a:off x="50801" y="4686300"/>
                        <a:ext cx="3903251" cy="1178560"/>
                      </a:xfrm>
                      <a:prstGeom prst="rect">
                        <a:avLst/>
                      </a:prstGeom>
                    </p:spPr>
                  </p:pic>
                </p:oleObj>
              </mc:Fallback>
            </mc:AlternateContent>
          </a:graphicData>
        </a:graphic>
      </p:graphicFrame>
      <p:graphicFrame>
        <p:nvGraphicFramePr>
          <p:cNvPr id="9" name="560:Table3"/>
          <p:cNvGraphicFramePr>
            <a:graphicFrameLocks noChangeAspect="1"/>
          </p:cNvGraphicFramePr>
          <p:nvPr>
            <p:extLst>
              <p:ext uri="{D42A27DB-BD31-4B8C-83A1-F6EECF244321}">
                <p14:modId xmlns:p14="http://schemas.microsoft.com/office/powerpoint/2010/main" val="4116045217"/>
              </p:ext>
            </p:extLst>
          </p:nvPr>
        </p:nvGraphicFramePr>
        <p:xfrm>
          <a:off x="4114801" y="4686300"/>
          <a:ext cx="3903251" cy="1178560"/>
        </p:xfrm>
        <a:graphic>
          <a:graphicData uri="http://schemas.openxmlformats.org/presentationml/2006/ole">
            <mc:AlternateContent xmlns:mc="http://schemas.openxmlformats.org/markup-compatibility/2006">
              <mc:Choice xmlns:v="urn:schemas-microsoft-com:vml" Requires="v">
                <p:oleObj spid="_x0000_s40980" name="Worksheet" r:id="rId9" imgW="4248124" imgH="1282654" progId="Excel.Sheet.12">
                  <p:embed/>
                </p:oleObj>
              </mc:Choice>
              <mc:Fallback>
                <p:oleObj name="Worksheet" r:id="rId9" imgW="4248124" imgH="1282654" progId="Excel.Sheet.12">
                  <p:embed/>
                  <p:pic>
                    <p:nvPicPr>
                      <p:cNvPr id="0" name=""/>
                      <p:cNvPicPr/>
                      <p:nvPr/>
                    </p:nvPicPr>
                    <p:blipFill>
                      <a:blip r:embed="rId10"/>
                      <a:stretch>
                        <a:fillRect/>
                      </a:stretch>
                    </p:blipFill>
                    <p:spPr>
                      <a:xfrm>
                        <a:off x="4114801" y="4686300"/>
                        <a:ext cx="3903251" cy="1178560"/>
                      </a:xfrm>
                      <a:prstGeom prst="rect">
                        <a:avLst/>
                      </a:prstGeom>
                    </p:spPr>
                  </p:pic>
                </p:oleObj>
              </mc:Fallback>
            </mc:AlternateContent>
          </a:graphicData>
        </a:graphic>
      </p:graphicFrame>
      <p:graphicFrame>
        <p:nvGraphicFramePr>
          <p:cNvPr id="10" name="560:Table4"/>
          <p:cNvGraphicFramePr>
            <a:graphicFrameLocks noChangeAspect="1"/>
          </p:cNvGraphicFramePr>
          <p:nvPr>
            <p:extLst>
              <p:ext uri="{D42A27DB-BD31-4B8C-83A1-F6EECF244321}">
                <p14:modId xmlns:p14="http://schemas.microsoft.com/office/powerpoint/2010/main" val="601450069"/>
              </p:ext>
            </p:extLst>
          </p:nvPr>
        </p:nvGraphicFramePr>
        <p:xfrm>
          <a:off x="8153401" y="4686300"/>
          <a:ext cx="3903251" cy="1178560"/>
        </p:xfrm>
        <a:graphic>
          <a:graphicData uri="http://schemas.openxmlformats.org/presentationml/2006/ole">
            <mc:AlternateContent xmlns:mc="http://schemas.openxmlformats.org/markup-compatibility/2006">
              <mc:Choice xmlns:v="urn:schemas-microsoft-com:vml" Requires="v">
                <p:oleObj spid="_x0000_s40981" name="Worksheet" r:id="rId11" imgW="4248124" imgH="1282654" progId="Excel.Sheet.12">
                  <p:embed/>
                </p:oleObj>
              </mc:Choice>
              <mc:Fallback>
                <p:oleObj name="Worksheet" r:id="rId11" imgW="4248124" imgH="1282654" progId="Excel.Sheet.12">
                  <p:embed/>
                  <p:pic>
                    <p:nvPicPr>
                      <p:cNvPr id="0" name=""/>
                      <p:cNvPicPr/>
                      <p:nvPr/>
                    </p:nvPicPr>
                    <p:blipFill>
                      <a:blip r:embed="rId12"/>
                      <a:stretch>
                        <a:fillRect/>
                      </a:stretch>
                    </p:blipFill>
                    <p:spPr>
                      <a:xfrm>
                        <a:off x="8153401" y="4686300"/>
                        <a:ext cx="3903251" cy="117856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416517328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25 Specialty Drugs</a:t>
            </a:r>
            <a:endParaRPr lang="en-US" dirty="0"/>
          </a:p>
        </p:txBody>
      </p:sp>
      <p:sp>
        <p:nvSpPr>
          <p:cNvPr id="3" name="Rectangle 4"/>
          <p:cNvSpPr>
            <a:spLocks noChangeArrowheads="1"/>
          </p:cNvSpPr>
          <p:nvPr/>
        </p:nvSpPr>
        <p:spPr bwMode="auto">
          <a:xfrm>
            <a:off x="0" y="5195888"/>
            <a:ext cx="12192000" cy="1027112"/>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eaLnBrk="1" hangingPunct="1">
              <a:lnSpc>
                <a:spcPct val="90000"/>
              </a:lnSpc>
              <a:spcBef>
                <a:spcPct val="0"/>
              </a:spcBef>
              <a:spcAft>
                <a:spcPts val="700"/>
              </a:spcAft>
              <a:buClrTx/>
              <a:buSzTx/>
              <a:buFontTx/>
              <a:buNone/>
            </a:pPr>
            <a:endParaRPr lang="en-US" altLang="en-US" sz="1800">
              <a:solidFill>
                <a:srgbClr val="FFFFFF"/>
              </a:solidFill>
            </a:endParaRPr>
          </a:p>
        </p:txBody>
      </p:sp>
      <p:sp>
        <p:nvSpPr>
          <p:cNvPr id="5" name="571: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6" name="571:Table1"/>
          <p:cNvGraphicFramePr>
            <a:graphicFrameLocks noChangeAspect="1"/>
          </p:cNvGraphicFramePr>
          <p:nvPr>
            <p:extLst>
              <p:ext uri="{D42A27DB-BD31-4B8C-83A1-F6EECF244321}">
                <p14:modId xmlns:p14="http://schemas.microsoft.com/office/powerpoint/2010/main" val="2930570671"/>
              </p:ext>
            </p:extLst>
          </p:nvPr>
        </p:nvGraphicFramePr>
        <p:xfrm>
          <a:off x="2221313" y="546100"/>
          <a:ext cx="7749374" cy="4148531"/>
        </p:xfrm>
        <a:graphic>
          <a:graphicData uri="http://schemas.openxmlformats.org/presentationml/2006/ole">
            <mc:AlternateContent xmlns:mc="http://schemas.openxmlformats.org/markup-compatibility/2006">
              <mc:Choice xmlns:v="urn:schemas-microsoft-com:vml" Requires="v">
                <p:oleObj spid="_x0000_s41994" name="Worksheet" r:id="rId5" imgW="12039807" imgH="6445273" progId="Excel.Sheet.12">
                  <p:embed/>
                </p:oleObj>
              </mc:Choice>
              <mc:Fallback>
                <p:oleObj name="Worksheet" r:id="rId5" imgW="12039807" imgH="6445273" progId="Excel.Sheet.12">
                  <p:embed/>
                  <p:pic>
                    <p:nvPicPr>
                      <p:cNvPr id="0" name=""/>
                      <p:cNvPicPr/>
                      <p:nvPr/>
                    </p:nvPicPr>
                    <p:blipFill>
                      <a:blip r:embed="rId6"/>
                      <a:stretch>
                        <a:fillRect/>
                      </a:stretch>
                    </p:blipFill>
                    <p:spPr>
                      <a:xfrm>
                        <a:off x="2221313" y="546100"/>
                        <a:ext cx="7749374" cy="4148531"/>
                      </a:xfrm>
                      <a:prstGeom prst="rect">
                        <a:avLst/>
                      </a:prstGeom>
                    </p:spPr>
                  </p:pic>
                </p:oleObj>
              </mc:Fallback>
            </mc:AlternateContent>
          </a:graphicData>
        </a:graphic>
      </p:graphicFrame>
      <p:graphicFrame>
        <p:nvGraphicFramePr>
          <p:cNvPr id="7" name="571:Table2"/>
          <p:cNvGraphicFramePr>
            <a:graphicFrameLocks noChangeAspect="1"/>
          </p:cNvGraphicFramePr>
          <p:nvPr>
            <p:extLst>
              <p:ext uri="{D42A27DB-BD31-4B8C-83A1-F6EECF244321}">
                <p14:modId xmlns:p14="http://schemas.microsoft.com/office/powerpoint/2010/main" val="1771376861"/>
              </p:ext>
            </p:extLst>
          </p:nvPr>
        </p:nvGraphicFramePr>
        <p:xfrm>
          <a:off x="789923" y="5105400"/>
          <a:ext cx="10612155" cy="1096061"/>
        </p:xfrm>
        <a:graphic>
          <a:graphicData uri="http://schemas.openxmlformats.org/presentationml/2006/ole">
            <mc:AlternateContent xmlns:mc="http://schemas.openxmlformats.org/markup-compatibility/2006">
              <mc:Choice xmlns:v="urn:schemas-microsoft-com:vml" Requires="v">
                <p:oleObj spid="_x0000_s41995" name="Worksheet" r:id="rId7" imgW="10636069" imgH="1098527" progId="Excel.Sheet.12">
                  <p:embed/>
                </p:oleObj>
              </mc:Choice>
              <mc:Fallback>
                <p:oleObj name="Worksheet" r:id="rId7" imgW="10636069" imgH="1098527" progId="Excel.Sheet.12">
                  <p:embed/>
                  <p:pic>
                    <p:nvPicPr>
                      <p:cNvPr id="0" name=""/>
                      <p:cNvPicPr/>
                      <p:nvPr/>
                    </p:nvPicPr>
                    <p:blipFill>
                      <a:blip r:embed="rId8"/>
                      <a:stretch>
                        <a:fillRect/>
                      </a:stretch>
                    </p:blipFill>
                    <p:spPr>
                      <a:xfrm>
                        <a:off x="789923" y="5105400"/>
                        <a:ext cx="10612155" cy="1096061"/>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11216936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10 Non-Specialty Indications</a:t>
            </a:r>
            <a:endParaRPr lang="en-US" dirty="0"/>
          </a:p>
        </p:txBody>
      </p:sp>
      <p:sp>
        <p:nvSpPr>
          <p:cNvPr id="3" name="Rectangle 7"/>
          <p:cNvSpPr>
            <a:spLocks noChangeArrowheads="1"/>
          </p:cNvSpPr>
          <p:nvPr/>
        </p:nvSpPr>
        <p:spPr bwMode="auto">
          <a:xfrm>
            <a:off x="0" y="4511675"/>
            <a:ext cx="12188825" cy="166052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4062413"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8115300"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690: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7" name="690:Table1"/>
          <p:cNvGraphicFramePr>
            <a:graphicFrameLocks noChangeAspect="1"/>
          </p:cNvGraphicFramePr>
          <p:nvPr>
            <p:extLst>
              <p:ext uri="{D42A27DB-BD31-4B8C-83A1-F6EECF244321}">
                <p14:modId xmlns:p14="http://schemas.microsoft.com/office/powerpoint/2010/main" val="873125088"/>
              </p:ext>
            </p:extLst>
          </p:nvPr>
        </p:nvGraphicFramePr>
        <p:xfrm>
          <a:off x="1447801" y="508001"/>
          <a:ext cx="9339381" cy="3559251"/>
        </p:xfrm>
        <a:graphic>
          <a:graphicData uri="http://schemas.openxmlformats.org/presentationml/2006/ole">
            <mc:AlternateContent xmlns:mc="http://schemas.openxmlformats.org/markup-compatibility/2006">
              <mc:Choice xmlns:v="urn:schemas-microsoft-com:vml" Requires="v">
                <p:oleObj spid="_x0000_s43026" name="Worksheet" r:id="rId5" imgW="10147144" imgH="3867081" progId="Excel.Sheet.12">
                  <p:embed/>
                </p:oleObj>
              </mc:Choice>
              <mc:Fallback>
                <p:oleObj name="Worksheet" r:id="rId5" imgW="10147144" imgH="3867081" progId="Excel.Sheet.12">
                  <p:embed/>
                  <p:pic>
                    <p:nvPicPr>
                      <p:cNvPr id="0" name=""/>
                      <p:cNvPicPr/>
                      <p:nvPr/>
                    </p:nvPicPr>
                    <p:blipFill>
                      <a:blip r:embed="rId6"/>
                      <a:stretch>
                        <a:fillRect/>
                      </a:stretch>
                    </p:blipFill>
                    <p:spPr>
                      <a:xfrm>
                        <a:off x="1447801" y="508001"/>
                        <a:ext cx="9339381" cy="3559251"/>
                      </a:xfrm>
                      <a:prstGeom prst="rect">
                        <a:avLst/>
                      </a:prstGeom>
                    </p:spPr>
                  </p:pic>
                </p:oleObj>
              </mc:Fallback>
            </mc:AlternateContent>
          </a:graphicData>
        </a:graphic>
      </p:graphicFrame>
      <p:graphicFrame>
        <p:nvGraphicFramePr>
          <p:cNvPr id="8" name="690:Table2"/>
          <p:cNvGraphicFramePr>
            <a:graphicFrameLocks noChangeAspect="1"/>
          </p:cNvGraphicFramePr>
          <p:nvPr>
            <p:extLst>
              <p:ext uri="{D42A27DB-BD31-4B8C-83A1-F6EECF244321}">
                <p14:modId xmlns:p14="http://schemas.microsoft.com/office/powerpoint/2010/main" val="2319303520"/>
              </p:ext>
            </p:extLst>
          </p:nvPr>
        </p:nvGraphicFramePr>
        <p:xfrm>
          <a:off x="50801" y="4686300"/>
          <a:ext cx="3903251" cy="1178560"/>
        </p:xfrm>
        <a:graphic>
          <a:graphicData uri="http://schemas.openxmlformats.org/presentationml/2006/ole">
            <mc:AlternateContent xmlns:mc="http://schemas.openxmlformats.org/markup-compatibility/2006">
              <mc:Choice xmlns:v="urn:schemas-microsoft-com:vml" Requires="v">
                <p:oleObj spid="_x0000_s43027" name="Worksheet" r:id="rId7" imgW="4248124" imgH="1282654" progId="Excel.Sheet.12">
                  <p:embed/>
                </p:oleObj>
              </mc:Choice>
              <mc:Fallback>
                <p:oleObj name="Worksheet" r:id="rId7" imgW="4248124" imgH="1282654" progId="Excel.Sheet.12">
                  <p:embed/>
                  <p:pic>
                    <p:nvPicPr>
                      <p:cNvPr id="0" name=""/>
                      <p:cNvPicPr/>
                      <p:nvPr/>
                    </p:nvPicPr>
                    <p:blipFill>
                      <a:blip r:embed="rId8"/>
                      <a:stretch>
                        <a:fillRect/>
                      </a:stretch>
                    </p:blipFill>
                    <p:spPr>
                      <a:xfrm>
                        <a:off x="50801" y="4686300"/>
                        <a:ext cx="3903251" cy="1178560"/>
                      </a:xfrm>
                      <a:prstGeom prst="rect">
                        <a:avLst/>
                      </a:prstGeom>
                    </p:spPr>
                  </p:pic>
                </p:oleObj>
              </mc:Fallback>
            </mc:AlternateContent>
          </a:graphicData>
        </a:graphic>
      </p:graphicFrame>
      <p:graphicFrame>
        <p:nvGraphicFramePr>
          <p:cNvPr id="9" name="690:Table3"/>
          <p:cNvGraphicFramePr>
            <a:graphicFrameLocks noChangeAspect="1"/>
          </p:cNvGraphicFramePr>
          <p:nvPr>
            <p:extLst>
              <p:ext uri="{D42A27DB-BD31-4B8C-83A1-F6EECF244321}">
                <p14:modId xmlns:p14="http://schemas.microsoft.com/office/powerpoint/2010/main" val="1171641112"/>
              </p:ext>
            </p:extLst>
          </p:nvPr>
        </p:nvGraphicFramePr>
        <p:xfrm>
          <a:off x="4114801" y="4686300"/>
          <a:ext cx="3903251" cy="1178560"/>
        </p:xfrm>
        <a:graphic>
          <a:graphicData uri="http://schemas.openxmlformats.org/presentationml/2006/ole">
            <mc:AlternateContent xmlns:mc="http://schemas.openxmlformats.org/markup-compatibility/2006">
              <mc:Choice xmlns:v="urn:schemas-microsoft-com:vml" Requires="v">
                <p:oleObj spid="_x0000_s43028" name="Worksheet" r:id="rId9" imgW="4248124" imgH="1282654" progId="Excel.Sheet.12">
                  <p:embed/>
                </p:oleObj>
              </mc:Choice>
              <mc:Fallback>
                <p:oleObj name="Worksheet" r:id="rId9" imgW="4248124" imgH="1282654" progId="Excel.Sheet.12">
                  <p:embed/>
                  <p:pic>
                    <p:nvPicPr>
                      <p:cNvPr id="0" name=""/>
                      <p:cNvPicPr/>
                      <p:nvPr/>
                    </p:nvPicPr>
                    <p:blipFill>
                      <a:blip r:embed="rId10"/>
                      <a:stretch>
                        <a:fillRect/>
                      </a:stretch>
                    </p:blipFill>
                    <p:spPr>
                      <a:xfrm>
                        <a:off x="4114801" y="4686300"/>
                        <a:ext cx="3903251" cy="1178560"/>
                      </a:xfrm>
                      <a:prstGeom prst="rect">
                        <a:avLst/>
                      </a:prstGeom>
                    </p:spPr>
                  </p:pic>
                </p:oleObj>
              </mc:Fallback>
            </mc:AlternateContent>
          </a:graphicData>
        </a:graphic>
      </p:graphicFrame>
      <p:graphicFrame>
        <p:nvGraphicFramePr>
          <p:cNvPr id="10" name="690:Table4"/>
          <p:cNvGraphicFramePr>
            <a:graphicFrameLocks noChangeAspect="1"/>
          </p:cNvGraphicFramePr>
          <p:nvPr>
            <p:extLst>
              <p:ext uri="{D42A27DB-BD31-4B8C-83A1-F6EECF244321}">
                <p14:modId xmlns:p14="http://schemas.microsoft.com/office/powerpoint/2010/main" val="693919656"/>
              </p:ext>
            </p:extLst>
          </p:nvPr>
        </p:nvGraphicFramePr>
        <p:xfrm>
          <a:off x="8153401" y="4686300"/>
          <a:ext cx="3903251" cy="1178560"/>
        </p:xfrm>
        <a:graphic>
          <a:graphicData uri="http://schemas.openxmlformats.org/presentationml/2006/ole">
            <mc:AlternateContent xmlns:mc="http://schemas.openxmlformats.org/markup-compatibility/2006">
              <mc:Choice xmlns:v="urn:schemas-microsoft-com:vml" Requires="v">
                <p:oleObj spid="_x0000_s43029" name="Worksheet" r:id="rId11" imgW="4248124" imgH="1282654" progId="Excel.Sheet.12">
                  <p:embed/>
                </p:oleObj>
              </mc:Choice>
              <mc:Fallback>
                <p:oleObj name="Worksheet" r:id="rId11" imgW="4248124" imgH="1282654" progId="Excel.Sheet.12">
                  <p:embed/>
                  <p:pic>
                    <p:nvPicPr>
                      <p:cNvPr id="0" name=""/>
                      <p:cNvPicPr/>
                      <p:nvPr/>
                    </p:nvPicPr>
                    <p:blipFill>
                      <a:blip r:embed="rId12"/>
                      <a:stretch>
                        <a:fillRect/>
                      </a:stretch>
                    </p:blipFill>
                    <p:spPr>
                      <a:xfrm>
                        <a:off x="8153401" y="4686300"/>
                        <a:ext cx="3903251" cy="117856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62489297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25 Non-Specialty Drugs</a:t>
            </a:r>
            <a:endParaRPr lang="en-US" dirty="0"/>
          </a:p>
        </p:txBody>
      </p:sp>
      <p:sp>
        <p:nvSpPr>
          <p:cNvPr id="3" name="Rectangle 4"/>
          <p:cNvSpPr>
            <a:spLocks noChangeArrowheads="1"/>
          </p:cNvSpPr>
          <p:nvPr/>
        </p:nvSpPr>
        <p:spPr bwMode="auto">
          <a:xfrm>
            <a:off x="0" y="5195888"/>
            <a:ext cx="12192000" cy="1027112"/>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eaLnBrk="1" hangingPunct="1">
              <a:lnSpc>
                <a:spcPct val="90000"/>
              </a:lnSpc>
              <a:spcBef>
                <a:spcPct val="0"/>
              </a:spcBef>
              <a:spcAft>
                <a:spcPts val="700"/>
              </a:spcAft>
              <a:buClrTx/>
              <a:buSzTx/>
              <a:buFontTx/>
              <a:buNone/>
            </a:pPr>
            <a:endParaRPr lang="en-US" altLang="en-US" sz="1800">
              <a:solidFill>
                <a:srgbClr val="FFFFFF"/>
              </a:solidFill>
            </a:endParaRPr>
          </a:p>
        </p:txBody>
      </p:sp>
      <p:sp>
        <p:nvSpPr>
          <p:cNvPr id="5" name="691: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market segment</a:t>
            </a:r>
            <a:endParaRPr lang="en-US" sz="800">
              <a:solidFill>
                <a:srgbClr val="000000"/>
              </a:solidFill>
            </a:endParaRPr>
          </a:p>
        </p:txBody>
      </p:sp>
      <p:graphicFrame>
        <p:nvGraphicFramePr>
          <p:cNvPr id="6" name="691:Table1"/>
          <p:cNvGraphicFramePr>
            <a:graphicFrameLocks noChangeAspect="1"/>
          </p:cNvGraphicFramePr>
          <p:nvPr>
            <p:extLst>
              <p:ext uri="{D42A27DB-BD31-4B8C-83A1-F6EECF244321}">
                <p14:modId xmlns:p14="http://schemas.microsoft.com/office/powerpoint/2010/main" val="3542770956"/>
              </p:ext>
            </p:extLst>
          </p:nvPr>
        </p:nvGraphicFramePr>
        <p:xfrm>
          <a:off x="2209052" y="546100"/>
          <a:ext cx="7773896" cy="4148531"/>
        </p:xfrm>
        <a:graphic>
          <a:graphicData uri="http://schemas.openxmlformats.org/presentationml/2006/ole">
            <mc:AlternateContent xmlns:mc="http://schemas.openxmlformats.org/markup-compatibility/2006">
              <mc:Choice xmlns:v="urn:schemas-microsoft-com:vml" Requires="v">
                <p:oleObj spid="_x0000_s44042" name="Worksheet" r:id="rId5" imgW="12077544" imgH="6445273" progId="Excel.Sheet.12">
                  <p:embed/>
                </p:oleObj>
              </mc:Choice>
              <mc:Fallback>
                <p:oleObj name="Worksheet" r:id="rId5" imgW="12077544" imgH="6445273" progId="Excel.Sheet.12">
                  <p:embed/>
                  <p:pic>
                    <p:nvPicPr>
                      <p:cNvPr id="0" name=""/>
                      <p:cNvPicPr/>
                      <p:nvPr/>
                    </p:nvPicPr>
                    <p:blipFill>
                      <a:blip r:embed="rId6"/>
                      <a:stretch>
                        <a:fillRect/>
                      </a:stretch>
                    </p:blipFill>
                    <p:spPr>
                      <a:xfrm>
                        <a:off x="2209052" y="546100"/>
                        <a:ext cx="7773896" cy="4148531"/>
                      </a:xfrm>
                      <a:prstGeom prst="rect">
                        <a:avLst/>
                      </a:prstGeom>
                    </p:spPr>
                  </p:pic>
                </p:oleObj>
              </mc:Fallback>
            </mc:AlternateContent>
          </a:graphicData>
        </a:graphic>
      </p:graphicFrame>
      <p:graphicFrame>
        <p:nvGraphicFramePr>
          <p:cNvPr id="7" name="691:Table2"/>
          <p:cNvGraphicFramePr>
            <a:graphicFrameLocks noChangeAspect="1"/>
          </p:cNvGraphicFramePr>
          <p:nvPr>
            <p:extLst>
              <p:ext uri="{D42A27DB-BD31-4B8C-83A1-F6EECF244321}">
                <p14:modId xmlns:p14="http://schemas.microsoft.com/office/powerpoint/2010/main" val="1643594889"/>
              </p:ext>
            </p:extLst>
          </p:nvPr>
        </p:nvGraphicFramePr>
        <p:xfrm>
          <a:off x="789923" y="5105400"/>
          <a:ext cx="10612155" cy="1096061"/>
        </p:xfrm>
        <a:graphic>
          <a:graphicData uri="http://schemas.openxmlformats.org/presentationml/2006/ole">
            <mc:AlternateContent xmlns:mc="http://schemas.openxmlformats.org/markup-compatibility/2006">
              <mc:Choice xmlns:v="urn:schemas-microsoft-com:vml" Requires="v">
                <p:oleObj spid="_x0000_s44043" name="Worksheet" r:id="rId7" imgW="10636069" imgH="1098527" progId="Excel.Sheet.12">
                  <p:embed/>
                </p:oleObj>
              </mc:Choice>
              <mc:Fallback>
                <p:oleObj name="Worksheet" r:id="rId7" imgW="10636069" imgH="1098527" progId="Excel.Sheet.12">
                  <p:embed/>
                  <p:pic>
                    <p:nvPicPr>
                      <p:cNvPr id="0" name=""/>
                      <p:cNvPicPr/>
                      <p:nvPr/>
                    </p:nvPicPr>
                    <p:blipFill>
                      <a:blip r:embed="rId8"/>
                      <a:stretch>
                        <a:fillRect/>
                      </a:stretch>
                    </p:blipFill>
                    <p:spPr>
                      <a:xfrm>
                        <a:off x="789923" y="5105400"/>
                        <a:ext cx="10612155" cy="1096061"/>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79783138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Patent Expirations</a:t>
            </a:r>
            <a:endParaRPr lang="en-US" dirty="0"/>
          </a:p>
        </p:txBody>
      </p:sp>
      <p:sp>
        <p:nvSpPr>
          <p:cNvPr id="3" name="Rectangle 2"/>
          <p:cNvSpPr>
            <a:spLocks noChangeArrowheads="1"/>
          </p:cNvSpPr>
          <p:nvPr/>
        </p:nvSpPr>
        <p:spPr bwMode="auto">
          <a:xfrm>
            <a:off x="0" y="4251325"/>
            <a:ext cx="12188825" cy="185737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6094413" y="4251325"/>
            <a:ext cx="0" cy="1857375"/>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 name="695: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GFR Savings calculation excludes Specialty drugs
 and Rebate impact is not included</a:t>
            </a:r>
            <a:endParaRPr lang="en-US" sz="800">
              <a:solidFill>
                <a:srgbClr val="000000"/>
              </a:solidFill>
            </a:endParaRPr>
          </a:p>
        </p:txBody>
      </p:sp>
      <p:graphicFrame>
        <p:nvGraphicFramePr>
          <p:cNvPr id="6" name="695:Table1"/>
          <p:cNvGraphicFramePr>
            <a:graphicFrameLocks noChangeAspect="1"/>
          </p:cNvGraphicFramePr>
          <p:nvPr>
            <p:extLst>
              <p:ext uri="{D42A27DB-BD31-4B8C-83A1-F6EECF244321}">
                <p14:modId xmlns:p14="http://schemas.microsoft.com/office/powerpoint/2010/main" val="3429876747"/>
              </p:ext>
            </p:extLst>
          </p:nvPr>
        </p:nvGraphicFramePr>
        <p:xfrm>
          <a:off x="800100" y="1295400"/>
          <a:ext cx="4974340" cy="2262835"/>
        </p:xfrm>
        <a:graphic>
          <a:graphicData uri="http://schemas.openxmlformats.org/presentationml/2006/ole">
            <mc:AlternateContent xmlns:mc="http://schemas.openxmlformats.org/markup-compatibility/2006">
              <mc:Choice xmlns:v="urn:schemas-microsoft-com:vml" Requires="v">
                <p:oleObj spid="_x0000_s49166" name="Worksheet" r:id="rId5" imgW="6477104" imgH="2946446" progId="Excel.Sheet.12">
                  <p:embed/>
                </p:oleObj>
              </mc:Choice>
              <mc:Fallback>
                <p:oleObj name="Worksheet" r:id="rId5" imgW="6477104" imgH="2946446" progId="Excel.Sheet.12">
                  <p:embed/>
                  <p:pic>
                    <p:nvPicPr>
                      <p:cNvPr id="0" name=""/>
                      <p:cNvPicPr/>
                      <p:nvPr/>
                    </p:nvPicPr>
                    <p:blipFill>
                      <a:blip r:embed="rId6"/>
                      <a:stretch>
                        <a:fillRect/>
                      </a:stretch>
                    </p:blipFill>
                    <p:spPr>
                      <a:xfrm>
                        <a:off x="800100" y="1295400"/>
                        <a:ext cx="4974340" cy="2262835"/>
                      </a:xfrm>
                      <a:prstGeom prst="rect">
                        <a:avLst/>
                      </a:prstGeom>
                    </p:spPr>
                  </p:pic>
                </p:oleObj>
              </mc:Fallback>
            </mc:AlternateContent>
          </a:graphicData>
        </a:graphic>
      </p:graphicFrame>
      <p:graphicFrame>
        <p:nvGraphicFramePr>
          <p:cNvPr id="7" name="695:Table2"/>
          <p:cNvGraphicFramePr>
            <a:graphicFrameLocks noChangeAspect="1"/>
          </p:cNvGraphicFramePr>
          <p:nvPr>
            <p:extLst>
              <p:ext uri="{D42A27DB-BD31-4B8C-83A1-F6EECF244321}">
                <p14:modId xmlns:p14="http://schemas.microsoft.com/office/powerpoint/2010/main" val="859305292"/>
              </p:ext>
            </p:extLst>
          </p:nvPr>
        </p:nvGraphicFramePr>
        <p:xfrm>
          <a:off x="6565900" y="4610100"/>
          <a:ext cx="5227081" cy="1084275"/>
        </p:xfrm>
        <a:graphic>
          <a:graphicData uri="http://schemas.openxmlformats.org/presentationml/2006/ole">
            <mc:AlternateContent xmlns:mc="http://schemas.openxmlformats.org/markup-compatibility/2006">
              <mc:Choice xmlns:v="urn:schemas-microsoft-com:vml" Requires="v">
                <p:oleObj spid="_x0000_s49167"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6565900" y="4610100"/>
                        <a:ext cx="5227081" cy="1084275"/>
                      </a:xfrm>
                      <a:prstGeom prst="rect">
                        <a:avLst/>
                      </a:prstGeom>
                    </p:spPr>
                  </p:pic>
                </p:oleObj>
              </mc:Fallback>
            </mc:AlternateContent>
          </a:graphicData>
        </a:graphic>
      </p:graphicFrame>
      <p:graphicFrame>
        <p:nvGraphicFramePr>
          <p:cNvPr id="8" name="695:Table3"/>
          <p:cNvGraphicFramePr>
            <a:graphicFrameLocks noChangeAspect="1"/>
          </p:cNvGraphicFramePr>
          <p:nvPr>
            <p:extLst>
              <p:ext uri="{D42A27DB-BD31-4B8C-83A1-F6EECF244321}">
                <p14:modId xmlns:p14="http://schemas.microsoft.com/office/powerpoint/2010/main" val="1728776413"/>
              </p:ext>
            </p:extLst>
          </p:nvPr>
        </p:nvGraphicFramePr>
        <p:xfrm>
          <a:off x="647700" y="4610100"/>
          <a:ext cx="5227081" cy="1084275"/>
        </p:xfrm>
        <a:graphic>
          <a:graphicData uri="http://schemas.openxmlformats.org/presentationml/2006/ole">
            <mc:AlternateContent xmlns:mc="http://schemas.openxmlformats.org/markup-compatibility/2006">
              <mc:Choice xmlns:v="urn:schemas-microsoft-com:vml" Requires="v">
                <p:oleObj spid="_x0000_s49168"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47700" y="4610100"/>
                        <a:ext cx="5227081" cy="1084275"/>
                      </a:xfrm>
                      <a:prstGeom prst="rect">
                        <a:avLst/>
                      </a:prstGeom>
                    </p:spPr>
                  </p:pic>
                </p:oleObj>
              </mc:Fallback>
            </mc:AlternateContent>
          </a:graphicData>
        </a:graphic>
      </p:graphicFrame>
      <p:pic>
        <p:nvPicPr>
          <p:cNvPr id="9" name="695:Chart1"/>
          <p:cNvPicPr>
            <a:picLocks noChangeAspect="1"/>
          </p:cNvPicPr>
          <p:nvPr/>
        </p:nvPicPr>
        <p:blipFill>
          <a:blip r:embed="rId11"/>
          <a:stretch>
            <a:fillRect/>
          </a:stretch>
        </p:blipFill>
        <p:spPr>
          <a:xfrm>
            <a:off x="6197600" y="977899"/>
            <a:ext cx="4904324" cy="3556000"/>
          </a:xfrm>
          <a:prstGeom prst="rect">
            <a:avLst/>
          </a:prstGeom>
        </p:spPr>
      </p:pic>
    </p:spTree>
    <p:custDataLst>
      <p:tags r:id="rId2"/>
    </p:custDataLst>
    <p:extLst>
      <p:ext uri="{BB962C8B-B14F-4D97-AF65-F5344CB8AC3E}">
        <p14:creationId xmlns:p14="http://schemas.microsoft.com/office/powerpoint/2010/main" val="55434838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Fill Rate Opportunity</a:t>
            </a:r>
            <a:endParaRPr lang="en-US" dirty="0"/>
          </a:p>
        </p:txBody>
      </p:sp>
      <p:sp>
        <p:nvSpPr>
          <p:cNvPr id="3" name="Rectangle 7"/>
          <p:cNvSpPr>
            <a:spLocks noChangeArrowheads="1"/>
          </p:cNvSpPr>
          <p:nvPr/>
        </p:nvSpPr>
        <p:spPr bwMode="auto">
          <a:xfrm>
            <a:off x="9174163" y="974725"/>
            <a:ext cx="3017837" cy="5024438"/>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600">
              <a:solidFill>
                <a:srgbClr val="FFFFFF"/>
              </a:solidFill>
              <a:latin typeface="Arial" panose="020B0604020202020204" pitchFamily="34" charset="0"/>
            </a:endParaRPr>
          </a:p>
        </p:txBody>
      </p:sp>
      <p:cxnSp>
        <p:nvCxnSpPr>
          <p:cNvPr id="4" name="Straight Connector 3"/>
          <p:cNvCxnSpPr/>
          <p:nvPr/>
        </p:nvCxnSpPr>
        <p:spPr>
          <a:xfrm flipH="1" flipV="1">
            <a:off x="9170988" y="2667000"/>
            <a:ext cx="3021012"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9174163" y="4267200"/>
            <a:ext cx="3017837" cy="635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585: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GFR Savings calculation excludes Specialty drugs and Rebate impact is not included</a:t>
            </a:r>
          </a:p>
          <a:p>
            <a:r>
              <a:rPr lang="en-US" sz="800" smtClean="0">
                <a:solidFill>
                  <a:srgbClr val="000000"/>
                </a:solidFill>
              </a:rPr>
              <a:t>Generic Fill Rate (GFR) calculated with Adjusted Rxs</a:t>
            </a:r>
          </a:p>
          <a:p>
            <a:r>
              <a:rPr lang="en-US" sz="800" smtClean="0">
                <a:solidFill>
                  <a:srgbClr val="000000"/>
                </a:solidFill>
              </a:rPr>
              <a:t>Peer 1 = Express Scripts Peer 'Commercial' market segment
Peer 2 = Express Scripts Peer 'Labor' market segment</a:t>
            </a:r>
            <a:endParaRPr lang="en-US" sz="800">
              <a:solidFill>
                <a:srgbClr val="000000"/>
              </a:solidFill>
            </a:endParaRPr>
          </a:p>
        </p:txBody>
      </p:sp>
      <p:graphicFrame>
        <p:nvGraphicFramePr>
          <p:cNvPr id="7" name="585:Table1"/>
          <p:cNvGraphicFramePr>
            <a:graphicFrameLocks noChangeAspect="1"/>
          </p:cNvGraphicFramePr>
          <p:nvPr>
            <p:extLst>
              <p:ext uri="{D42A27DB-BD31-4B8C-83A1-F6EECF244321}">
                <p14:modId xmlns:p14="http://schemas.microsoft.com/office/powerpoint/2010/main" val="2167116193"/>
              </p:ext>
            </p:extLst>
          </p:nvPr>
        </p:nvGraphicFramePr>
        <p:xfrm>
          <a:off x="9232900" y="1320800"/>
          <a:ext cx="2752248" cy="4101389"/>
        </p:xfrm>
        <a:graphic>
          <a:graphicData uri="http://schemas.openxmlformats.org/presentationml/2006/ole">
            <mc:AlternateContent xmlns:mc="http://schemas.openxmlformats.org/markup-compatibility/2006">
              <mc:Choice xmlns:v="urn:schemas-microsoft-com:vml" Requires="v">
                <p:oleObj spid="_x0000_s50182" name="Worksheet" r:id="rId5" imgW="3886096" imgH="5791061" progId="Excel.Sheet.12">
                  <p:embed/>
                </p:oleObj>
              </mc:Choice>
              <mc:Fallback>
                <p:oleObj name="Worksheet" r:id="rId5" imgW="3886096" imgH="5791061" progId="Excel.Sheet.12">
                  <p:embed/>
                  <p:pic>
                    <p:nvPicPr>
                      <p:cNvPr id="0" name=""/>
                      <p:cNvPicPr/>
                      <p:nvPr/>
                    </p:nvPicPr>
                    <p:blipFill>
                      <a:blip r:embed="rId6"/>
                      <a:stretch>
                        <a:fillRect/>
                      </a:stretch>
                    </p:blipFill>
                    <p:spPr>
                      <a:xfrm>
                        <a:off x="9232900" y="1320800"/>
                        <a:ext cx="2752248" cy="4101389"/>
                      </a:xfrm>
                      <a:prstGeom prst="rect">
                        <a:avLst/>
                      </a:prstGeom>
                    </p:spPr>
                  </p:pic>
                </p:oleObj>
              </mc:Fallback>
            </mc:AlternateContent>
          </a:graphicData>
        </a:graphic>
      </p:graphicFrame>
      <p:pic>
        <p:nvPicPr>
          <p:cNvPr id="8" name="585:Chart1"/>
          <p:cNvPicPr>
            <a:picLocks noChangeAspect="1"/>
          </p:cNvPicPr>
          <p:nvPr/>
        </p:nvPicPr>
        <p:blipFill>
          <a:blip r:embed="rId7"/>
          <a:stretch>
            <a:fillRect/>
          </a:stretch>
        </p:blipFill>
        <p:spPr>
          <a:xfrm>
            <a:off x="1130300" y="1130299"/>
            <a:ext cx="7251392" cy="5257800"/>
          </a:xfrm>
          <a:prstGeom prst="rect">
            <a:avLst/>
          </a:prstGeom>
        </p:spPr>
      </p:pic>
    </p:spTree>
    <p:custDataLst>
      <p:tags r:id="rId2"/>
    </p:custDataLst>
    <p:extLst>
      <p:ext uri="{BB962C8B-B14F-4D97-AF65-F5344CB8AC3E}">
        <p14:creationId xmlns:p14="http://schemas.microsoft.com/office/powerpoint/2010/main" val="345758184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Dispensing</a:t>
            </a:r>
            <a:endParaRPr lang="en-US" dirty="0"/>
          </a:p>
        </p:txBody>
      </p:sp>
      <p:sp>
        <p:nvSpPr>
          <p:cNvPr id="3" name="Rectangle 5"/>
          <p:cNvSpPr>
            <a:spLocks noChangeArrowheads="1"/>
          </p:cNvSpPr>
          <p:nvPr/>
        </p:nvSpPr>
        <p:spPr bwMode="auto">
          <a:xfrm>
            <a:off x="0" y="4079875"/>
            <a:ext cx="12188825" cy="185737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6094413" y="4079875"/>
            <a:ext cx="0" cy="1857375"/>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 name="409: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Slide excludes Specialty drugs 
Rebate impact is not included GFR Savings calculation 
</a:t>
            </a:r>
          </a:p>
          <a:p>
            <a:r>
              <a:rPr lang="en-US" sz="800" smtClean="0">
                <a:solidFill>
                  <a:srgbClr val="000000"/>
                </a:solidFill>
              </a:rPr>
              <a:t>Generic Fill Rate calculated with Adjusted Rxs</a:t>
            </a:r>
            <a:endParaRPr lang="en-US" sz="800">
              <a:solidFill>
                <a:srgbClr val="000000"/>
              </a:solidFill>
            </a:endParaRPr>
          </a:p>
        </p:txBody>
      </p:sp>
      <p:graphicFrame>
        <p:nvGraphicFramePr>
          <p:cNvPr id="6" name="409:Table1"/>
          <p:cNvGraphicFramePr>
            <a:graphicFrameLocks noChangeAspect="1"/>
          </p:cNvGraphicFramePr>
          <p:nvPr>
            <p:extLst>
              <p:ext uri="{D42A27DB-BD31-4B8C-83A1-F6EECF244321}">
                <p14:modId xmlns:p14="http://schemas.microsoft.com/office/powerpoint/2010/main" val="2252567373"/>
              </p:ext>
            </p:extLst>
          </p:nvPr>
        </p:nvGraphicFramePr>
        <p:xfrm>
          <a:off x="444500" y="4406900"/>
          <a:ext cx="5227081" cy="1084275"/>
        </p:xfrm>
        <a:graphic>
          <a:graphicData uri="http://schemas.openxmlformats.org/presentationml/2006/ole">
            <mc:AlternateContent xmlns:mc="http://schemas.openxmlformats.org/markup-compatibility/2006">
              <mc:Choice xmlns:v="urn:schemas-microsoft-com:vml" Requires="v">
                <p:oleObj spid="_x0000_s51218" name="Worksheet" r:id="rId5" imgW="5296056" imgH="1098527" progId="Excel.Sheet.12">
                  <p:embed/>
                </p:oleObj>
              </mc:Choice>
              <mc:Fallback>
                <p:oleObj name="Worksheet" r:id="rId5" imgW="5296056" imgH="1098527" progId="Excel.Sheet.12">
                  <p:embed/>
                  <p:pic>
                    <p:nvPicPr>
                      <p:cNvPr id="0" name=""/>
                      <p:cNvPicPr/>
                      <p:nvPr/>
                    </p:nvPicPr>
                    <p:blipFill>
                      <a:blip r:embed="rId6"/>
                      <a:stretch>
                        <a:fillRect/>
                      </a:stretch>
                    </p:blipFill>
                    <p:spPr>
                      <a:xfrm>
                        <a:off x="444500" y="4406900"/>
                        <a:ext cx="5227081" cy="1084275"/>
                      </a:xfrm>
                      <a:prstGeom prst="rect">
                        <a:avLst/>
                      </a:prstGeom>
                    </p:spPr>
                  </p:pic>
                </p:oleObj>
              </mc:Fallback>
            </mc:AlternateContent>
          </a:graphicData>
        </a:graphic>
      </p:graphicFrame>
      <p:graphicFrame>
        <p:nvGraphicFramePr>
          <p:cNvPr id="7" name="409:Table2"/>
          <p:cNvGraphicFramePr>
            <a:graphicFrameLocks noChangeAspect="1"/>
          </p:cNvGraphicFramePr>
          <p:nvPr>
            <p:extLst>
              <p:ext uri="{D42A27DB-BD31-4B8C-83A1-F6EECF244321}">
                <p14:modId xmlns:p14="http://schemas.microsoft.com/office/powerpoint/2010/main" val="1689494900"/>
              </p:ext>
            </p:extLst>
          </p:nvPr>
        </p:nvGraphicFramePr>
        <p:xfrm>
          <a:off x="6553200" y="4406900"/>
          <a:ext cx="5227081" cy="1084275"/>
        </p:xfrm>
        <a:graphic>
          <a:graphicData uri="http://schemas.openxmlformats.org/presentationml/2006/ole">
            <mc:AlternateContent xmlns:mc="http://schemas.openxmlformats.org/markup-compatibility/2006">
              <mc:Choice xmlns:v="urn:schemas-microsoft-com:vml" Requires="v">
                <p:oleObj spid="_x0000_s51219"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6553200" y="4406900"/>
                        <a:ext cx="5227081" cy="1084275"/>
                      </a:xfrm>
                      <a:prstGeom prst="rect">
                        <a:avLst/>
                      </a:prstGeom>
                    </p:spPr>
                  </p:pic>
                </p:oleObj>
              </mc:Fallback>
            </mc:AlternateContent>
          </a:graphicData>
        </a:graphic>
      </p:graphicFrame>
      <p:graphicFrame>
        <p:nvGraphicFramePr>
          <p:cNvPr id="8" name="409:Chart1"/>
          <p:cNvGraphicFramePr>
            <a:graphicFrameLocks noChangeAspect="1"/>
          </p:cNvGraphicFramePr>
          <p:nvPr>
            <p:extLst>
              <p:ext uri="{D42A27DB-BD31-4B8C-83A1-F6EECF244321}">
                <p14:modId xmlns:p14="http://schemas.microsoft.com/office/powerpoint/2010/main" val="4118846402"/>
              </p:ext>
            </p:extLst>
          </p:nvPr>
        </p:nvGraphicFramePr>
        <p:xfrm>
          <a:off x="-330200" y="609600"/>
          <a:ext cx="6062133" cy="4546600"/>
        </p:xfrm>
        <a:graphic>
          <a:graphicData uri="http://schemas.openxmlformats.org/presentationml/2006/ole">
            <mc:AlternateContent xmlns:mc="http://schemas.openxmlformats.org/markup-compatibility/2006">
              <mc:Choice xmlns:v="urn:schemas-microsoft-com:vml" Requires="v">
                <p:oleObj spid="_x0000_s51220" name="Worksheet" r:id="rId9" imgW="8674152" imgH="5930715" progId="Excel.Sheet.12">
                  <p:embed/>
                </p:oleObj>
              </mc:Choice>
              <mc:Fallback>
                <p:oleObj name="Worksheet" r:id="rId9" imgW="8674152" imgH="5930715" progId="Excel.Sheet.12">
                  <p:embed/>
                  <p:pic>
                    <p:nvPicPr>
                      <p:cNvPr id="0" name=""/>
                      <p:cNvPicPr/>
                      <p:nvPr/>
                    </p:nvPicPr>
                    <p:blipFill>
                      <a:blip r:embed="rId10"/>
                      <a:stretch>
                        <a:fillRect/>
                      </a:stretch>
                    </p:blipFill>
                    <p:spPr>
                      <a:xfrm>
                        <a:off x="-330200" y="609600"/>
                        <a:ext cx="6062133" cy="4546600"/>
                      </a:xfrm>
                      <a:prstGeom prst="rect">
                        <a:avLst/>
                      </a:prstGeom>
                    </p:spPr>
                  </p:pic>
                </p:oleObj>
              </mc:Fallback>
            </mc:AlternateContent>
          </a:graphicData>
        </a:graphic>
      </p:graphicFrame>
      <p:graphicFrame>
        <p:nvGraphicFramePr>
          <p:cNvPr id="9" name="409:Chart2"/>
          <p:cNvGraphicFramePr>
            <a:graphicFrameLocks noChangeAspect="1"/>
          </p:cNvGraphicFramePr>
          <p:nvPr>
            <p:extLst>
              <p:ext uri="{D42A27DB-BD31-4B8C-83A1-F6EECF244321}">
                <p14:modId xmlns:p14="http://schemas.microsoft.com/office/powerpoint/2010/main" val="1188535111"/>
              </p:ext>
            </p:extLst>
          </p:nvPr>
        </p:nvGraphicFramePr>
        <p:xfrm>
          <a:off x="5372101" y="292100"/>
          <a:ext cx="6062133" cy="4546600"/>
        </p:xfrm>
        <a:graphic>
          <a:graphicData uri="http://schemas.openxmlformats.org/presentationml/2006/ole">
            <mc:AlternateContent xmlns:mc="http://schemas.openxmlformats.org/markup-compatibility/2006">
              <mc:Choice xmlns:v="urn:schemas-microsoft-com:vml" Requires="v">
                <p:oleObj spid="_x0000_s51221" name="Worksheet" r:id="rId11" imgW="8762896" imgH="6387915" progId="Excel.Sheet.12">
                  <p:embed/>
                </p:oleObj>
              </mc:Choice>
              <mc:Fallback>
                <p:oleObj name="Worksheet" r:id="rId11" imgW="8762896" imgH="6387915" progId="Excel.Sheet.12">
                  <p:embed/>
                  <p:pic>
                    <p:nvPicPr>
                      <p:cNvPr id="0" name=""/>
                      <p:cNvPicPr/>
                      <p:nvPr/>
                    </p:nvPicPr>
                    <p:blipFill>
                      <a:blip r:embed="rId12"/>
                      <a:stretch>
                        <a:fillRect/>
                      </a:stretch>
                    </p:blipFill>
                    <p:spPr>
                      <a:xfrm>
                        <a:off x="5372101" y="292100"/>
                        <a:ext cx="6062133" cy="454660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131725744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of Rebates</a:t>
            </a:r>
            <a:endParaRPr lang="en-US" dirty="0"/>
          </a:p>
        </p:txBody>
      </p:sp>
      <p:sp>
        <p:nvSpPr>
          <p:cNvPr id="4" name="Rectangle 8"/>
          <p:cNvSpPr>
            <a:spLocks noChangeArrowheads="1"/>
          </p:cNvSpPr>
          <p:nvPr/>
        </p:nvSpPr>
        <p:spPr bwMode="auto">
          <a:xfrm>
            <a:off x="0" y="4335463"/>
            <a:ext cx="12199938" cy="156527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5" name="Straight Connector 4"/>
          <p:cNvCxnSpPr/>
          <p:nvPr/>
        </p:nvCxnSpPr>
        <p:spPr>
          <a:xfrm flipH="1" flipV="1">
            <a:off x="4062413" y="4337050"/>
            <a:ext cx="0" cy="1563688"/>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8115300" y="4337050"/>
            <a:ext cx="0" cy="1563688"/>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7" name="664: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 Rebates are estimated based on paid and expected to be paid amounts. Actual rebate payments may differ from estimates. </a:t>
            </a:r>
            <a:endParaRPr lang="en-US" sz="800">
              <a:solidFill>
                <a:srgbClr val="000000"/>
              </a:solidFill>
            </a:endParaRPr>
          </a:p>
        </p:txBody>
      </p:sp>
      <p:graphicFrame>
        <p:nvGraphicFramePr>
          <p:cNvPr id="8" name="664:Table1"/>
          <p:cNvGraphicFramePr>
            <a:graphicFrameLocks noChangeAspect="1"/>
          </p:cNvGraphicFramePr>
          <p:nvPr>
            <p:extLst>
              <p:ext uri="{D42A27DB-BD31-4B8C-83A1-F6EECF244321}">
                <p14:modId xmlns:p14="http://schemas.microsoft.com/office/powerpoint/2010/main" val="3561953552"/>
              </p:ext>
            </p:extLst>
          </p:nvPr>
        </p:nvGraphicFramePr>
        <p:xfrm>
          <a:off x="6248400" y="1612900"/>
          <a:ext cx="5242638" cy="1720698"/>
        </p:xfrm>
        <a:graphic>
          <a:graphicData uri="http://schemas.openxmlformats.org/presentationml/2006/ole">
            <mc:AlternateContent xmlns:mc="http://schemas.openxmlformats.org/markup-compatibility/2006">
              <mc:Choice xmlns:v="urn:schemas-microsoft-com:vml" Requires="v">
                <p:oleObj spid="_x0000_s52242" name="Worksheet" r:id="rId5" imgW="4546704" imgH="1492135" progId="Excel.Sheet.12">
                  <p:embed/>
                </p:oleObj>
              </mc:Choice>
              <mc:Fallback>
                <p:oleObj name="Worksheet" r:id="rId5" imgW="4546704" imgH="1492135" progId="Excel.Sheet.12">
                  <p:embed/>
                  <p:pic>
                    <p:nvPicPr>
                      <p:cNvPr id="0" name=""/>
                      <p:cNvPicPr/>
                      <p:nvPr/>
                    </p:nvPicPr>
                    <p:blipFill>
                      <a:blip r:embed="rId6"/>
                      <a:stretch>
                        <a:fillRect/>
                      </a:stretch>
                    </p:blipFill>
                    <p:spPr>
                      <a:xfrm>
                        <a:off x="6248400" y="1612900"/>
                        <a:ext cx="5242638" cy="1720698"/>
                      </a:xfrm>
                      <a:prstGeom prst="rect">
                        <a:avLst/>
                      </a:prstGeom>
                    </p:spPr>
                  </p:pic>
                </p:oleObj>
              </mc:Fallback>
            </mc:AlternateContent>
          </a:graphicData>
        </a:graphic>
      </p:graphicFrame>
      <p:graphicFrame>
        <p:nvGraphicFramePr>
          <p:cNvPr id="9" name="664:Table2"/>
          <p:cNvGraphicFramePr>
            <a:graphicFrameLocks noChangeAspect="1"/>
          </p:cNvGraphicFramePr>
          <p:nvPr>
            <p:extLst>
              <p:ext uri="{D42A27DB-BD31-4B8C-83A1-F6EECF244321}">
                <p14:modId xmlns:p14="http://schemas.microsoft.com/office/powerpoint/2010/main" val="319162187"/>
              </p:ext>
            </p:extLst>
          </p:nvPr>
        </p:nvGraphicFramePr>
        <p:xfrm>
          <a:off x="50801" y="4457700"/>
          <a:ext cx="3903251" cy="1178560"/>
        </p:xfrm>
        <a:graphic>
          <a:graphicData uri="http://schemas.openxmlformats.org/presentationml/2006/ole">
            <mc:AlternateContent xmlns:mc="http://schemas.openxmlformats.org/markup-compatibility/2006">
              <mc:Choice xmlns:v="urn:schemas-microsoft-com:vml" Requires="v">
                <p:oleObj spid="_x0000_s52243" name="Worksheet" r:id="rId7" imgW="4248124" imgH="1282654" progId="Excel.Sheet.12">
                  <p:embed/>
                </p:oleObj>
              </mc:Choice>
              <mc:Fallback>
                <p:oleObj name="Worksheet" r:id="rId7" imgW="4248124" imgH="1282654" progId="Excel.Sheet.12">
                  <p:embed/>
                  <p:pic>
                    <p:nvPicPr>
                      <p:cNvPr id="0" name=""/>
                      <p:cNvPicPr/>
                      <p:nvPr/>
                    </p:nvPicPr>
                    <p:blipFill>
                      <a:blip r:embed="rId8"/>
                      <a:stretch>
                        <a:fillRect/>
                      </a:stretch>
                    </p:blipFill>
                    <p:spPr>
                      <a:xfrm>
                        <a:off x="50801" y="4457700"/>
                        <a:ext cx="3903251" cy="1178560"/>
                      </a:xfrm>
                      <a:prstGeom prst="rect">
                        <a:avLst/>
                      </a:prstGeom>
                    </p:spPr>
                  </p:pic>
                </p:oleObj>
              </mc:Fallback>
            </mc:AlternateContent>
          </a:graphicData>
        </a:graphic>
      </p:graphicFrame>
      <p:graphicFrame>
        <p:nvGraphicFramePr>
          <p:cNvPr id="10" name="664:Table3"/>
          <p:cNvGraphicFramePr>
            <a:graphicFrameLocks noChangeAspect="1"/>
          </p:cNvGraphicFramePr>
          <p:nvPr>
            <p:extLst>
              <p:ext uri="{D42A27DB-BD31-4B8C-83A1-F6EECF244321}">
                <p14:modId xmlns:p14="http://schemas.microsoft.com/office/powerpoint/2010/main" val="2812991376"/>
              </p:ext>
            </p:extLst>
          </p:nvPr>
        </p:nvGraphicFramePr>
        <p:xfrm>
          <a:off x="4114801" y="4457700"/>
          <a:ext cx="3903251" cy="1178560"/>
        </p:xfrm>
        <a:graphic>
          <a:graphicData uri="http://schemas.openxmlformats.org/presentationml/2006/ole">
            <mc:AlternateContent xmlns:mc="http://schemas.openxmlformats.org/markup-compatibility/2006">
              <mc:Choice xmlns:v="urn:schemas-microsoft-com:vml" Requires="v">
                <p:oleObj spid="_x0000_s52244" name="Worksheet" r:id="rId9" imgW="4248124" imgH="1282654" progId="Excel.Sheet.12">
                  <p:embed/>
                </p:oleObj>
              </mc:Choice>
              <mc:Fallback>
                <p:oleObj name="Worksheet" r:id="rId9" imgW="4248124" imgH="1282654" progId="Excel.Sheet.12">
                  <p:embed/>
                  <p:pic>
                    <p:nvPicPr>
                      <p:cNvPr id="0" name=""/>
                      <p:cNvPicPr/>
                      <p:nvPr/>
                    </p:nvPicPr>
                    <p:blipFill>
                      <a:blip r:embed="rId10"/>
                      <a:stretch>
                        <a:fillRect/>
                      </a:stretch>
                    </p:blipFill>
                    <p:spPr>
                      <a:xfrm>
                        <a:off x="4114801" y="4457700"/>
                        <a:ext cx="3903251" cy="1178560"/>
                      </a:xfrm>
                      <a:prstGeom prst="rect">
                        <a:avLst/>
                      </a:prstGeom>
                    </p:spPr>
                  </p:pic>
                </p:oleObj>
              </mc:Fallback>
            </mc:AlternateContent>
          </a:graphicData>
        </a:graphic>
      </p:graphicFrame>
      <p:graphicFrame>
        <p:nvGraphicFramePr>
          <p:cNvPr id="11" name="664:Table4"/>
          <p:cNvGraphicFramePr>
            <a:graphicFrameLocks noChangeAspect="1"/>
          </p:cNvGraphicFramePr>
          <p:nvPr>
            <p:extLst>
              <p:ext uri="{D42A27DB-BD31-4B8C-83A1-F6EECF244321}">
                <p14:modId xmlns:p14="http://schemas.microsoft.com/office/powerpoint/2010/main" val="1196842353"/>
              </p:ext>
            </p:extLst>
          </p:nvPr>
        </p:nvGraphicFramePr>
        <p:xfrm>
          <a:off x="8153401" y="4457700"/>
          <a:ext cx="3903251" cy="1178560"/>
        </p:xfrm>
        <a:graphic>
          <a:graphicData uri="http://schemas.openxmlformats.org/presentationml/2006/ole">
            <mc:AlternateContent xmlns:mc="http://schemas.openxmlformats.org/markup-compatibility/2006">
              <mc:Choice xmlns:v="urn:schemas-microsoft-com:vml" Requires="v">
                <p:oleObj spid="_x0000_s52245" name="Worksheet" r:id="rId11" imgW="4248124" imgH="1282654" progId="Excel.Sheet.12">
                  <p:embed/>
                </p:oleObj>
              </mc:Choice>
              <mc:Fallback>
                <p:oleObj name="Worksheet" r:id="rId11" imgW="4248124" imgH="1282654" progId="Excel.Sheet.12">
                  <p:embed/>
                  <p:pic>
                    <p:nvPicPr>
                      <p:cNvPr id="0" name=""/>
                      <p:cNvPicPr/>
                      <p:nvPr/>
                    </p:nvPicPr>
                    <p:blipFill>
                      <a:blip r:embed="rId12"/>
                      <a:stretch>
                        <a:fillRect/>
                      </a:stretch>
                    </p:blipFill>
                    <p:spPr>
                      <a:xfrm>
                        <a:off x="8153401" y="4457700"/>
                        <a:ext cx="3903251" cy="1178560"/>
                      </a:xfrm>
                      <a:prstGeom prst="rect">
                        <a:avLst/>
                      </a:prstGeom>
                    </p:spPr>
                  </p:pic>
                </p:oleObj>
              </mc:Fallback>
            </mc:AlternateContent>
          </a:graphicData>
        </a:graphic>
      </p:graphicFrame>
      <p:pic>
        <p:nvPicPr>
          <p:cNvPr id="12" name="664:Chart1"/>
          <p:cNvPicPr>
            <a:picLocks noChangeAspect="1"/>
          </p:cNvPicPr>
          <p:nvPr/>
        </p:nvPicPr>
        <p:blipFill>
          <a:blip r:embed="rId13"/>
          <a:stretch>
            <a:fillRect/>
          </a:stretch>
        </p:blipFill>
        <p:spPr>
          <a:xfrm>
            <a:off x="1282700" y="990600"/>
            <a:ext cx="4106422" cy="2794000"/>
          </a:xfrm>
          <a:prstGeom prst="rect">
            <a:avLst/>
          </a:prstGeom>
        </p:spPr>
      </p:pic>
    </p:spTree>
    <p:custDataLst>
      <p:tags r:id="rId2"/>
    </p:custDataLst>
    <p:extLst>
      <p:ext uri="{BB962C8B-B14F-4D97-AF65-F5344CB8AC3E}">
        <p14:creationId xmlns:p14="http://schemas.microsoft.com/office/powerpoint/2010/main" val="260271401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06"/>
  <p:tag name="CLIENTNAME" val="FELRA Commercial"/>
  <p:tag name="EARVERSION" val=" 4.4"/>
  <p:tag name="SLIDEMODULE" val="Executive Summary/Stats"/>
  <p:tag name="SLIDETITLE" val="Trend Components Plan Cost Net PMPM"/>
  <p:tag name="LOBCODE" val="0"/>
  <p:tag name="PEER1" val="WEIGHT LOSS"/>
  <p:tag name="PEER2" val="WEIGHT LOSS"/>
</p:tagLst>
</file>

<file path=ppt/tags/tag2.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5"/>
  <p:tag name="CLIENTNAME" val="FELRA Commercial"/>
  <p:tag name="EARVERSION" val=" 4.4"/>
  <p:tag name="SLIDEMODULE" val="Executive Summary/Stats"/>
  <p:tag name="SLIDETITLE" val="Trend Dashboard – How Your Plan Compares"/>
  <p:tag name="LOBCODE" val="0"/>
  <p:tag name="PEER1" val="WEIGHT LOSS"/>
  <p:tag name="PEER2" val="WEIGHT LOSS"/>
</p:tagLst>
</file>

<file path=ppt/tags/tag3.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3"/>
  <p:tag name="CLIENTNAME" val="FELRA Commercial"/>
  <p:tag name="EARVERSION" val=" 4.4"/>
  <p:tag name="SLIDEMODULE" val="Custom Slides"/>
  <p:tag name="SLIDETITLE" val="Top Line Performance Metrics"/>
  <p:tag name="LOBCODE" val="0"/>
  <p:tag name="PEER1" val="WEIGHT LOSS"/>
  <p:tag name="PEER2" val="WEIGHT LOSS"/>
</p:tagLst>
</file>

<file path=ppt/tags/tag4.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49"/>
  <p:tag name="CLIENTNAME" val="FELRA Commercial"/>
  <p:tag name="EARVERSION" val=" 4.4"/>
  <p:tag name="SLIDEMODULE" val="Executive Summary/Stats"/>
  <p:tag name="SLIDETITLE" val="Clinical Savings and Impact"/>
  <p:tag name="LOBCODE" val="0"/>
  <p:tag name="PEER1" val="WEIGHT LOSS"/>
  <p:tag name="PEER2" val="WEIGHT LOSS"/>
</p:tagLst>
</file>

<file path=ppt/tags/tag5.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36"/>
  <p:tag name="CLIENTNAME" val="FELRA Commercial"/>
  <p:tag name="EARVERSION" val=" 4.4"/>
  <p:tag name="SLIDEMODULE" val="Executive Summary/Stats"/>
  <p:tag name="SLIDETITLE" val="COVID-19 Vaccine Impact"/>
  <p:tag name="LOBCODE" val="0"/>
  <p:tag name="PEER1" val="WEIGHT LOSS"/>
  <p:tag name="PEER2" val="WEIGHT LOSS"/>
</p:tagLst>
</file>

<file path=ppt/tags/tag6.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04"/>
  <p:tag name="CLIENTNAME" val="FELRA Commercial"/>
  <p:tag name="EARVERSION" val=" 4.4"/>
  <p:tag name="SLIDEMODULE" val="Executive Summary/Stats"/>
  <p:tag name="SLIDETITLE" val="Specialty Plan Cost Net PMPM"/>
  <p:tag name="LOBCODE" val="0"/>
  <p:tag name="PEER1" val="WEIGHT LOSS"/>
  <p:tag name="PEER2" val="WEIGHT LOSS"/>
</p:tagLst>
</file>

<file path=ppt/tags/tag7.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12"/>
  <p:tag name="CLIENTNAME" val="FELRA Commercial"/>
  <p:tag name="EARVERSION" val=" 4.4"/>
  <p:tag name="SLIDEMODULE" val="Executive Summary/Stats"/>
  <p:tag name="SLIDETITLE" val="Specialty Trend Breakout"/>
  <p:tag name="LOBCODE" val="0"/>
  <p:tag name="PEER1" val="WEIGHT LOSS"/>
  <p:tag name="PEER2" val="WEIGHT LOSS"/>
</p:tagLst>
</file>

<file path=ppt/tags/tag8.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39"/>
  <p:tag name="CLIENTNAME" val="FELRA Commercial"/>
  <p:tag name="EARVERSION" val=" 4.4"/>
  <p:tag name="SLIDEMODULE" val="Executive Summary/Stats"/>
  <p:tag name="SLIDETITLE" val="Medication Adherence and Gaps in Care"/>
  <p:tag name="LOBCODE" val="0"/>
  <p:tag name="PEER1" val="WEIGHT LOSS"/>
  <p:tag name="PEER2" val="WEIGHT LOSS"/>
</p:tagLst>
</file>

<file path=ppt/tags/tag9.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82"/>
  <p:tag name="CLIENTNAME" val="FELRA Commercial"/>
  <p:tag name="EARVERSION" val=" 4.4"/>
  <p:tag name="SLIDEMODULE" val="Executive Summary/Stats"/>
  <p:tag name="SLIDETITLE" val="&#10;OPIOIDS"/>
  <p:tag name="LOBCODE" val="0"/>
  <p:tag name="PEER1" val="WEIGHT LOSS"/>
  <p:tag name="PEER2" val="WEIGHT LOSS"/>
</p:tagLst>
</file>

<file path=ppt/tags/tag10.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20"/>
  <p:tag name="CLIENTNAME" val="FELRA Commercial"/>
  <p:tag name="EARVERSION" val=" 4.4"/>
  <p:tag name="SLIDEMODULE" val="Executive Summary/Stats"/>
  <p:tag name="SLIDETITLE" val="&#10;BEHAVIORAL HEALTH"/>
  <p:tag name="LOBCODE" val="0"/>
  <p:tag name="PEER1" val="WEIGHT LOSS"/>
  <p:tag name="PEER2" val="WEIGHT LOSS"/>
</p:tagLst>
</file>

<file path=ppt/tags/tag11.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69"/>
  <p:tag name="CLIENTNAME" val="FELRA Commercial"/>
  <p:tag name="EARVERSION" val=" 4.4"/>
  <p:tag name="SLIDEMODULE" val="Executive Summary/Stats"/>
  <p:tag name="SLIDETITLE" val="&#10;DIABETES"/>
  <p:tag name="LOBCODE" val="0"/>
  <p:tag name="PEER1" val="WEIGHT LOSS"/>
  <p:tag name="PEER2" val="WEIGHT LOSS"/>
</p:tagLst>
</file>

<file path=ppt/tags/tag12.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15"/>
  <p:tag name="CLIENTNAME" val="FELRA Commercial"/>
  <p:tag name="EARVERSION" val=" 4.4"/>
  <p:tag name="SLIDEMODULE" val="Executive Summary/Stats"/>
  <p:tag name="SLIDETITLE" val="&#10;CARDIOVASCULAR"/>
  <p:tag name="LOBCODE" val="0"/>
  <p:tag name="PEER1" val="WEIGHT LOSS"/>
  <p:tag name="PEER2" val="WEIGHT LOSS"/>
</p:tagLst>
</file>

<file path=ppt/tags/tag13.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16"/>
  <p:tag name="CLIENTNAME" val="FELRA Commercial"/>
  <p:tag name="EARVERSION" val=" 4.4"/>
  <p:tag name="SLIDEMODULE" val="Executive Summary/Stats"/>
  <p:tag name="SLIDETITLE" val="&#10;PULMONARY"/>
  <p:tag name="LOBCODE" val="0"/>
  <p:tag name="PEER1" val="WEIGHT LOSS"/>
  <p:tag name="PEER2" val="WEIGHT LOSS"/>
</p:tagLst>
</file>

<file path=ppt/tags/tag14.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19"/>
  <p:tag name="CLIENTNAME" val="FELRA Commercial"/>
  <p:tag name="EARVERSION" val=" 4.4"/>
  <p:tag name="SLIDEMODULE" val="Executive Summary/Stats"/>
  <p:tag name="SLIDETITLE" val="&#10;WEIGHT MANAGEMENT"/>
  <p:tag name="LOBCODE" val="0"/>
  <p:tag name="PEER1" val="WEIGHT LOSS"/>
  <p:tag name="PEER2" val="WEIGHT LOSS"/>
</p:tagLst>
</file>

<file path=ppt/tags/tag15.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3"/>
  <p:tag name="CLIENTNAME" val="FELRA Commercial"/>
  <p:tag name="EARVERSION" val=" 4.4"/>
  <p:tag name="SLIDEMODULE" val="Executive Summary/Stats"/>
  <p:tag name="SLIDETITLE" val="&#10;INFLAMMATORY CONDITIONS"/>
  <p:tag name="LOBCODE" val="0"/>
  <p:tag name="PEER1" val="WEIGHT LOSS"/>
  <p:tag name="PEER2" val="WEIGHT LOSS"/>
</p:tagLst>
</file>

<file path=ppt/tags/tag16.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8"/>
  <p:tag name="CLIENTNAME" val="FELRA Commercial"/>
  <p:tag name="EARVERSION" val=" 4.4"/>
  <p:tag name="SLIDEMODULE" val="Executive Summary/Stats"/>
  <p:tag name="SLIDETITLE" val="&#10;HIV"/>
  <p:tag name="LOBCODE" val="0"/>
  <p:tag name="PEER1" val="WEIGHT LOSS"/>
  <p:tag name="PEER2" val="WEIGHT LOSS"/>
</p:tagLst>
</file>

<file path=ppt/tags/tag17.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21"/>
  <p:tag name="CLIENTNAME" val="FELRA Commercial"/>
  <p:tag name="EARVERSION" val=" 4.4"/>
  <p:tag name="SLIDEMODULE" val="Executive Summary/Stats"/>
  <p:tag name="SLIDETITLE" val="&#10;NEUROLOGICAL"/>
  <p:tag name="LOBCODE" val="0"/>
  <p:tag name="PEER1" val="WEIGHT LOSS"/>
  <p:tag name="PEER2" val="WEIGHT LOSS"/>
</p:tagLst>
</file>

<file path=ppt/tags/tag18.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9"/>
  <p:tag name="CLIENTNAME" val="FELRA Commercial"/>
  <p:tag name="EARVERSION" val=" 4.4"/>
  <p:tag name="SLIDEMODULE" val="Executive Summary/Stats"/>
  <p:tag name="SLIDETITLE" val="&#10;MULTIPLE SCLEROSIS"/>
  <p:tag name="LOBCODE" val="0"/>
  <p:tag name="PEER1" val="WEIGHT LOSS"/>
  <p:tag name="PEER2" val="WEIGHT LOSS"/>
</p:tagLst>
</file>

<file path=ppt/tags/tag19.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1"/>
  <p:tag name="CLIENTNAME" val="FELRA Commercial"/>
  <p:tag name="EARVERSION" val=" 4.4"/>
  <p:tag name="SLIDEMODULE" val="Executive Summary/Stats"/>
  <p:tag name="SLIDETITLE" val="&#10;CANCER"/>
  <p:tag name="LOBCODE" val="0"/>
  <p:tag name="PEER1" val="WEIGHT LOSS"/>
  <p:tag name="PEER2" val="WEIGHT LOSS"/>
</p:tagLst>
</file>

<file path=ppt/tags/tag20.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94"/>
  <p:tag name="CLIENTNAME" val="FELRA Commercial"/>
  <p:tag name="EARVERSION" val=" 4.4"/>
  <p:tag name="SLIDEMODULE" val="Executive Summary/Stats"/>
  <p:tag name="SLIDETITLE" val="&#10;RARE CONDITIONS"/>
  <p:tag name="LOBCODE" val="0"/>
  <p:tag name="PEER1" val="WEIGHT LOSS"/>
  <p:tag name="PEER2" val="WEIGHT LOSS"/>
</p:tagLst>
</file>

<file path=ppt/tags/tag21.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2"/>
  <p:tag name="CLIENTNAME" val="FELRA Commercial"/>
  <p:tag name="EARVERSION" val=" 4.4"/>
  <p:tag name="SLIDEMODULE" val="Executive Summary/Stats"/>
  <p:tag name="SLIDETITLE" val="&#10;HEPATITIS C"/>
  <p:tag name="LOBCODE" val="0"/>
  <p:tag name="PEER1" val="WEIGHT LOSS"/>
  <p:tag name="PEER2" val="WEIGHT LOSS"/>
</p:tagLst>
</file>

<file path=ppt/tags/tag22.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9"/>
  <p:tag name="CLIENTNAME" val="FELRA Commercial"/>
  <p:tag name="EARVERSION" val=" 4.4"/>
  <p:tag name="SLIDEMODULE" val="Custom Slides"/>
  <p:tag name="SLIDETITLE" val="Plan Performance"/>
  <p:tag name="LOBCODE" val="0"/>
  <p:tag name="PEER1" val="WEIGHT LOSS"/>
  <p:tag name="PEER2" val="WEIGHT LOSS"/>
</p:tagLst>
</file>

<file path=ppt/tags/tag23.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7"/>
  <p:tag name="CLIENTNAME" val="FELRA Commercial"/>
  <p:tag name="EARVERSION" val=" 4.4"/>
  <p:tag name="SLIDEMODULE" val="Custom Slides"/>
  <p:tag name="SLIDETITLE" val="Top Line Performance Metrics: Specialty"/>
  <p:tag name="LOBCODE" val="0"/>
  <p:tag name="PEER1" val="WEIGHT LOSS"/>
  <p:tag name="PEER2" val="WEIGHT LOSS"/>
</p:tagLst>
</file>

<file path=ppt/tags/tag24.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8"/>
  <p:tag name="CLIENTNAME" val="FELRA Commercial"/>
  <p:tag name="EARVERSION" val=" 4.4"/>
  <p:tag name="SLIDEMODULE" val="Executive Summary/Stats"/>
  <p:tag name="SLIDETITLE" val="Key Statistics: Specialty Detailed"/>
  <p:tag name="LOBCODE" val="0"/>
  <p:tag name="PEER1" val="WEIGHT LOSS"/>
  <p:tag name="PEER2" val="WEIGHT LOSS"/>
</p:tagLst>
</file>

<file path=ppt/tags/tag25.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92"/>
  <p:tag name="CLIENTNAME" val="FELRA Commercial"/>
  <p:tag name="EARVERSION" val=" 4.4"/>
  <p:tag name="SLIDEMODULE" val="Custom Slides"/>
  <p:tag name="SLIDETITLE" val="Trend Components: Utilization"/>
  <p:tag name="LOBCODE" val="0"/>
  <p:tag name="PEER1" val="WEIGHT LOSS"/>
  <p:tag name="PEER2" val="WEIGHT LOSS"/>
</p:tagLst>
</file>

<file path=ppt/tags/tag26.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87"/>
  <p:tag name="CLIENTNAME" val="FELRA Commercial"/>
  <p:tag name="EARVERSION" val=" 4.4"/>
  <p:tag name="SLIDEMODULE" val="Custom Slides"/>
  <p:tag name="SLIDETITLE" val="Trend Components: Inflation"/>
  <p:tag name="LOBCODE" val="0"/>
  <p:tag name="PEER1" val="WEIGHT LOSS"/>
  <p:tag name="PEER2" val="WEIGHT LOSS"/>
</p:tagLst>
</file>

<file path=ppt/tags/tag27.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57"/>
  <p:tag name="CLIENTNAME" val="FELRA Commercial"/>
  <p:tag name="EARVERSION" val=" 4.4"/>
  <p:tag name="SLIDEMODULE" val="Custom Slides"/>
  <p:tag name="SLIDETITLE" val="Trend Components: Specialty Inflation"/>
  <p:tag name="LOBCODE" val="0"/>
  <p:tag name="PEER1" val="WEIGHT LOSS"/>
  <p:tag name="PEER2" val="WEIGHT LOSS"/>
</p:tagLst>
</file>

<file path=ppt/tags/tag28.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06"/>
  <p:tag name="CLIENTNAME" val="FELRA Commercial"/>
  <p:tag name="EARVERSION" val=" 4.4"/>
  <p:tag name="SLIDEMODULE" val="Custom Slides"/>
  <p:tag name="SLIDETITLE" val="Trend Components: Member Cost"/>
  <p:tag name="LOBCODE" val="0"/>
  <p:tag name="PEER1" val="WEIGHT LOSS"/>
  <p:tag name="PEER2" val="WEIGHT LOSS"/>
</p:tagLst>
</file>

<file path=ppt/tags/tag29.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60"/>
  <p:tag name="CLIENTNAME" val="FELRA Commercial"/>
  <p:tag name="EARVERSION" val=" 4.4"/>
  <p:tag name="SLIDEMODULE" val="Trend Components"/>
  <p:tag name="SLIDETITLE" val="Trend Components: Member Cost"/>
  <p:tag name="LOBCODE" val="0"/>
  <p:tag name="PEER1" val="WEIGHT LOSS"/>
  <p:tag name="PEER2" val="WEIGHT LOSS"/>
</p:tagLst>
</file>

<file path=ppt/tags/tag30.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58"/>
  <p:tag name="CLIENTNAME" val="FELRA Commercial"/>
  <p:tag name="EARVERSION" val=" 4.4"/>
  <p:tag name="SLIDEMODULE" val="Custom Slides"/>
  <p:tag name="SLIDETITLE" val="Top 10 Indications"/>
  <p:tag name="LOBCODE" val="0"/>
  <p:tag name="PEER1" val="WEIGHT LOSS"/>
  <p:tag name="PEER2" val="WEIGHT LOSS"/>
</p:tagLst>
</file>

<file path=ppt/tags/tag31.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41"/>
  <p:tag name="CLIENTNAME" val="FELRA Commercial"/>
  <p:tag name="EARVERSION" val=" 4.4"/>
  <p:tag name="SLIDEMODULE" val="Executive Summary/Stats"/>
  <p:tag name="SLIDETITLE" val="Peer Comparison by Indication"/>
  <p:tag name="LOBCODE" val="0"/>
  <p:tag name="PEER1" val="WEIGHT LOSS"/>
  <p:tag name="PEER2" val="WEIGHT LOSS"/>
</p:tagLst>
</file>

<file path=ppt/tags/tag32.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72"/>
  <p:tag name="CLIENTNAME" val="FELRA Commercial"/>
  <p:tag name="EARVERSION" val=" 4.4"/>
  <p:tag name="SLIDEMODULE" val="Custom Slides"/>
  <p:tag name="SLIDETITLE" val="Top 25 Drugs"/>
  <p:tag name="LOBCODE" val="0"/>
  <p:tag name="PEER1" val="WEIGHT LOSS"/>
  <p:tag name="PEER2" val="WEIGHT LOSS"/>
</p:tagLst>
</file>

<file path=ppt/tags/tag33.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3"/>
  <p:tag name="CLIENTNAME" val="FELRA Commercial"/>
  <p:tag name="EARVERSION" val=" 4.4"/>
  <p:tag name="SLIDEMODULE" val="Top Drug"/>
  <p:tag name="SLIDETITLE" val="Top Movers"/>
  <p:tag name="LOBCODE" val="0"/>
  <p:tag name="PEER1" val="WEIGHT LOSS"/>
  <p:tag name="PEER2" val="WEIGHT LOSS"/>
</p:tagLst>
</file>

<file path=ppt/tags/tag34.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0"/>
  <p:tag name="CLIENTNAME" val="FELRA Commercial"/>
  <p:tag name="EARVERSION" val=" 4.4"/>
  <p:tag name="SLIDEMODULE" val="Custom Slides"/>
  <p:tag name="SLIDETITLE" val="Top 10 Specialty Indications"/>
  <p:tag name="LOBCODE" val="0"/>
  <p:tag name="PEER1" val="WEIGHT LOSS"/>
  <p:tag name="PEER2" val="WEIGHT LOSS"/>
</p:tagLst>
</file>

<file path=ppt/tags/tag35.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71"/>
  <p:tag name="CLIENTNAME" val="FELRA Commercial"/>
  <p:tag name="EARVERSION" val=" 4.4"/>
  <p:tag name="SLIDEMODULE" val="Custom Slides"/>
  <p:tag name="SLIDETITLE" val="Top 25 Specialty Drugs"/>
  <p:tag name="LOBCODE" val="0"/>
  <p:tag name="PEER1" val="WEIGHT LOSS"/>
  <p:tag name="PEER2" val="WEIGHT LOSS"/>
</p:tagLst>
</file>

<file path=ppt/tags/tag36.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90"/>
  <p:tag name="CLIENTNAME" val="FELRA Commercial"/>
  <p:tag name="EARVERSION" val=" 4.4"/>
  <p:tag name="SLIDEMODULE" val="Custom Slides"/>
  <p:tag name="SLIDETITLE" val="Top 10 Non-Specialty Indications"/>
  <p:tag name="LOBCODE" val="0"/>
  <p:tag name="PEER1" val="WEIGHT LOSS"/>
  <p:tag name="PEER2" val="WEIGHT LOSS"/>
</p:tagLst>
</file>

<file path=ppt/tags/tag37.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91"/>
  <p:tag name="CLIENTNAME" val="FELRA Commercial"/>
  <p:tag name="EARVERSION" val=" 4.4"/>
  <p:tag name="SLIDEMODULE" val="Custom Slides"/>
  <p:tag name="SLIDETITLE" val="Top 25 Non-Specialty Drugs"/>
  <p:tag name="LOBCODE" val="0"/>
  <p:tag name="PEER1" val="WEIGHT LOSS"/>
  <p:tag name="PEER2" val="WEIGHT LOSS"/>
</p:tagLst>
</file>

<file path=ppt/tags/tag38.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95"/>
  <p:tag name="CLIENTNAME" val="FELRA Commercial"/>
  <p:tag name="EARVERSION" val=" 4.4"/>
  <p:tag name="SLIDEMODULE" val="Select Drug Events"/>
  <p:tag name="SLIDETITLE" val="Upcoming Patent Expirations"/>
  <p:tag name="LOBCODE" val="0"/>
  <p:tag name="PEER1" val="WEIGHT LOSS"/>
  <p:tag name="PEER2" val="WEIGHT LOSS"/>
</p:tagLst>
</file>

<file path=ppt/tags/tag39.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85"/>
  <p:tag name="CLIENTNAME" val="FELRA Commercial"/>
  <p:tag name="EARVERSION" val=" 4.4"/>
  <p:tag name="SLIDEMODULE" val="Custom Slides"/>
  <p:tag name="SLIDETITLE" val="Generic Fill Rate Opportunity"/>
  <p:tag name="LOBCODE" val="0"/>
  <p:tag name="PEER1" val="WEIGHT LOSS"/>
  <p:tag name="PEER2" val="WEIGHT LOSS"/>
</p:tagLst>
</file>

<file path=ppt/tags/tag40.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409"/>
  <p:tag name="CLIENTNAME" val="FELRA Commercial"/>
  <p:tag name="EARVERSION" val=" 4.4"/>
  <p:tag name="SLIDEMODULE" val="Custom Slides"/>
  <p:tag name="SLIDETITLE" val="Generic Dispensing"/>
  <p:tag name="LOBCODE" val="0"/>
  <p:tag name="PEER1" val="WEIGHT LOSS"/>
  <p:tag name="PEER2" val="WEIGHT LOSS"/>
</p:tagLst>
</file>

<file path=ppt/tags/tag41.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64"/>
  <p:tag name="CLIENTNAME" val="FELRA Commercial"/>
  <p:tag name="EARVERSION" val=" 4.4"/>
  <p:tag name="SLIDEMODULE" val="Executive Summary/Stats"/>
  <p:tag name="SLIDETITLE" val="Value of Rebates"/>
  <p:tag name="LOBCODE" val="0"/>
  <p:tag name="PEER1" val="WEIGHT LOSS"/>
  <p:tag name="PEER2" val="WEIGHT LOSS"/>
</p:tagLst>
</file>

<file path=ppt/theme/theme1.xml><?xml version="1.0" encoding="utf-8"?>
<a:theme xmlns:a="http://schemas.openxmlformats.org/drawingml/2006/main" name="tmp">
  <a:themeElements>
    <a:clrScheme name="ESI Corporate Palette 2015">
      <a:dk1>
        <a:srgbClr val="000000"/>
      </a:dk1>
      <a:lt1>
        <a:sysClr val="window" lastClr="FFFFFF"/>
      </a:lt1>
      <a:dk2>
        <a:srgbClr val="009BDF"/>
      </a:dk2>
      <a:lt2>
        <a:srgbClr val="E5E5E5"/>
      </a:lt2>
      <a:accent1>
        <a:srgbClr val="009BDF"/>
      </a:accent1>
      <a:accent2>
        <a:srgbClr val="14568D"/>
      </a:accent2>
      <a:accent3>
        <a:srgbClr val="F86C06"/>
      </a:accent3>
      <a:accent4>
        <a:srgbClr val="565754"/>
      </a:accent4>
      <a:accent5>
        <a:srgbClr val="F69008"/>
      </a:accent5>
      <a:accent6>
        <a:srgbClr val="ADDBF0"/>
      </a:accent6>
      <a:hlink>
        <a:srgbClr val="0000FF"/>
      </a:hlink>
      <a:folHlink>
        <a:srgbClr val="840C4A"/>
      </a:folHlink>
    </a:clrScheme>
    <a:fontScheme name="Express Scripts">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wrap="square" lIns="91440" tIns="91440" rIns="91440" bIns="91440" rtlCol="0" anchor="ctr">
        <a:noAutofit/>
      </a:bodyPr>
      <a:lstStyle>
        <a:defPPr algn="ctr">
          <a:lnSpc>
            <a:spcPct val="90000"/>
          </a:lnSpc>
          <a:spcAft>
            <a:spcPts val="700"/>
          </a:spcAft>
          <a:defRPr dirty="0" err="1" smtClean="0">
            <a:solidFill>
              <a:schemeClr val="bg1"/>
            </a:solidFill>
          </a:defRPr>
        </a:defPPr>
      </a:lstStyle>
    </a:spDef>
  </a:objectDefaults>
  <a:extraClrSchemeLst/>
  <a:extLst>
    <a:ext uri="{05A4C25C-085E-4340-85A3-A5531E510DB2}">
      <thm15:themeFamily xmlns:thm15="http://schemas.microsoft.com/office/thememl/2012/main" name="tmp.potx" id="{139D170B-1397-4419-9F2D-DA42C40657EE}" vid="{054B2983-164A-4626-9034-D2E802C85CBF}"/>
    </a:ext>
  </a:extLst>
</a:theme>
</file>

<file path=ppt/theme/theme2.xml><?xml version="1.0" encoding="utf-8"?>
<a:theme xmlns:a="http://schemas.openxmlformats.org/drawingml/2006/main" name="Express Scripts">
  <a:themeElements>
    <a:clrScheme name="Final 2018 ES Color Theme">
      <a:dk1>
        <a:srgbClr val="000000"/>
      </a:dk1>
      <a:lt1>
        <a:srgbClr val="FFFFFF"/>
      </a:lt1>
      <a:dk2>
        <a:srgbClr val="009BDF"/>
      </a:dk2>
      <a:lt2>
        <a:srgbClr val="E5E5E5"/>
      </a:lt2>
      <a:accent1>
        <a:srgbClr val="009BDF"/>
      </a:accent1>
      <a:accent2>
        <a:srgbClr val="14568D"/>
      </a:accent2>
      <a:accent3>
        <a:srgbClr val="F86C06"/>
      </a:accent3>
      <a:accent4>
        <a:srgbClr val="15A3A7"/>
      </a:accent4>
      <a:accent5>
        <a:srgbClr val="99CA3C"/>
      </a:accent5>
      <a:accent6>
        <a:srgbClr val="973893"/>
      </a:accent6>
      <a:hlink>
        <a:srgbClr val="0000FF"/>
      </a:hlink>
      <a:folHlink>
        <a:srgbClr val="840C4A"/>
      </a:folHlink>
    </a:clrScheme>
    <a:fontScheme name="Express Scripts">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wrap="square" lIns="91440" tIns="91440" rIns="91440" bIns="91440" rtlCol="0" anchor="ctr">
        <a:noAutofit/>
      </a:bodyPr>
      <a:lstStyle>
        <a:defPPr algn="ctr">
          <a:lnSpc>
            <a:spcPct val="90000"/>
          </a:lnSpc>
          <a:spcAft>
            <a:spcPts val="700"/>
          </a:spcAft>
          <a:defRPr dirty="0" err="1" smtClean="0">
            <a:solidFill>
              <a:schemeClr val="bg1"/>
            </a:solidFill>
          </a:defRPr>
        </a:defPPr>
      </a:lstStyle>
    </a:spDef>
    <a:txDef>
      <a:spPr>
        <a:noFill/>
      </a:spPr>
      <a:bodyPr wrap="square" rtlCol="0">
        <a:spAutoFit/>
      </a:bodyPr>
      <a:lstStyle>
        <a:defPPr>
          <a:defRPr dirty="0" smtClean="0">
            <a:ea typeface="Franklin Gothic Medium Cond" charset="0"/>
            <a:cs typeface="Franklin Gothic Medium Cond" charset="0"/>
          </a:defRPr>
        </a:defPPr>
      </a:lstStyle>
    </a:txDef>
  </a:objectDefaults>
  <a:extraClrSchemeLst/>
  <a:extLst>
    <a:ext uri="{05A4C25C-085E-4340-85A3-A5531E510DB2}">
      <thm15:themeFamily xmlns:thm15="http://schemas.microsoft.com/office/thememl/2012/main" name="tmp.potx" id="{139D170B-1397-4419-9F2D-DA42C40657EE}" vid="{B6B74E92-03A3-42A3-B137-46FF8A0D6A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i="http://www.w3.org/2001/XMLSchema-instance" xmlns:xsd="http://www.w3.org/2001/XMLSchema" xmlns="http://www.boldonjames.com/2008/01/sie/internal/label" sislVersion="0" policy="06dbc50a-7c40-497c-8ead-392c4a2b388e" origin="userSelected">
  <element uid="3a0f620a-74f7-4504-a030-448d9ea0e08a" value=""/>
  <element uid="id_classification_confidential" value=""/>
  <element uid="0bf5a77d-3f3a-4e58-9a8a-1570d5e8454d" value=""/>
</sisl>
</file>

<file path=customXml/itemProps1.xml><?xml version="1.0" encoding="utf-8"?>
<ds:datastoreItem xmlns:ds="http://schemas.openxmlformats.org/officeDocument/2006/customXml" ds:itemID="{EEC1B7C8-39E2-47EE-8BAF-B0640E2FACE6}">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tmp</Template>
  <TotalTime>11</TotalTime>
  <Words>5378</Words>
  <Application>Microsoft Office PowerPoint</Application>
  <PresentationFormat>Widescreen</PresentationFormat>
  <Paragraphs>226</Paragraphs>
  <Slides>44</Slides>
  <Notes>44</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44</vt:i4>
      </vt:variant>
    </vt:vector>
  </HeadingPairs>
  <TitlesOfParts>
    <vt:vector size="55" baseType="lpstr">
      <vt:lpstr>Arial</vt:lpstr>
      <vt:lpstr>Calibri</vt:lpstr>
      <vt:lpstr>Century Gothic</vt:lpstr>
      <vt:lpstr>Franklin Gothic Book</vt:lpstr>
      <vt:lpstr>Franklin Gothic Demi</vt:lpstr>
      <vt:lpstr>Franklin Gothic Demi Cond</vt:lpstr>
      <vt:lpstr>Franklin Gothic Medium</vt:lpstr>
      <vt:lpstr>Franklin Gothic Medium Cond</vt:lpstr>
      <vt:lpstr>tmp</vt:lpstr>
      <vt:lpstr>Express Scripts</vt:lpstr>
      <vt:lpstr>Worksheet</vt:lpstr>
      <vt:lpstr>FELRA Commercial 2021</vt:lpstr>
      <vt:lpstr>Trend Components Plan Cost Net PMPM</vt:lpstr>
      <vt:lpstr>Trend Dashboard – How Your Plan Compares</vt:lpstr>
      <vt:lpstr>Top Line Performance Metrics</vt:lpstr>
      <vt:lpstr>Clinical Savings and Impact</vt:lpstr>
      <vt:lpstr>COVID-19 Vaccine Impact</vt:lpstr>
      <vt:lpstr>Specialty Plan Cost Net PMPM</vt:lpstr>
      <vt:lpstr>Specialty Trend Breakout</vt:lpstr>
      <vt:lpstr>Medication Adherence and Gaps in Care</vt:lpstr>
      <vt:lpstr>
OPIOIDS</vt:lpstr>
      <vt:lpstr>
BEHAVIORAL HEALTH</vt:lpstr>
      <vt:lpstr>
DIABETES</vt:lpstr>
      <vt:lpstr>
CARDIOVASCULAR</vt:lpstr>
      <vt:lpstr>
PULMONARY</vt:lpstr>
      <vt:lpstr>
WEIGHT MANAGEMENT</vt:lpstr>
      <vt:lpstr>
INFLAMMATORY CONDITIONS</vt:lpstr>
      <vt:lpstr>
HIV</vt:lpstr>
      <vt:lpstr>
NEUROLOGICAL</vt:lpstr>
      <vt:lpstr>
MULTIPLE SCLEROSIS</vt:lpstr>
      <vt:lpstr>
CANCER</vt:lpstr>
      <vt:lpstr>
RARE CONDITIONS</vt:lpstr>
      <vt:lpstr>
HEPATITIS C</vt:lpstr>
      <vt:lpstr>PowerPoint Presentation</vt:lpstr>
      <vt:lpstr>SUPPLEMENTAL</vt:lpstr>
      <vt:lpstr>Plan Performance</vt:lpstr>
      <vt:lpstr>Top Line Performance Metrics: Specialty</vt:lpstr>
      <vt:lpstr>Key Statistics: Specialty Detailed</vt:lpstr>
      <vt:lpstr>Trend Components: Utilization</vt:lpstr>
      <vt:lpstr>Trend Components: Inflation</vt:lpstr>
      <vt:lpstr>Trend Components: Specialty Inflation</vt:lpstr>
      <vt:lpstr>Trend Components: Member Cost</vt:lpstr>
      <vt:lpstr>Trend Components: Member Cost</vt:lpstr>
      <vt:lpstr>Top 10 Indications</vt:lpstr>
      <vt:lpstr>Peer Comparison by Indication</vt:lpstr>
      <vt:lpstr>Top 25 Drugs</vt:lpstr>
      <vt:lpstr>Top Movers</vt:lpstr>
      <vt:lpstr>Top 10 Specialty Indications</vt:lpstr>
      <vt:lpstr>Top 25 Specialty Drugs</vt:lpstr>
      <vt:lpstr>Top 10 Non-Specialty Indications</vt:lpstr>
      <vt:lpstr>Top 25 Non-Specialty Drugs</vt:lpstr>
      <vt:lpstr>Upcoming Patent Expirations</vt:lpstr>
      <vt:lpstr>Generic Fill Rate Opportunity</vt:lpstr>
      <vt:lpstr>Generic Dispensing</vt:lpstr>
      <vt:lpstr>Value of Rebates</vt:lpstr>
    </vt:vector>
  </TitlesOfParts>
  <Company>Express Scripts,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GAGonzalez</dc:creator>
  <cp:lastModifiedBy>Brent Saiter</cp:lastModifiedBy>
  <cp:revision>8</cp:revision>
  <dcterms:created xsi:type="dcterms:W3CDTF">2014-06-02T17:51:38Z</dcterms:created>
  <dcterms:modified xsi:type="dcterms:W3CDTF">2022-04-26T23:30:34Z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5881589f-28e6-493d-99f2-67002b74f583</vt:lpwstr>
  </property>
  <property fmtid="{D5CDD505-2E9C-101B-9397-08002B2CF9AE}" pid="3" name="bjSaver">
    <vt:lpwstr>MfwdjyePNJNuBIZ15IyYcfqRxL7gIJIO</vt:lpwstr>
  </property>
  <property fmtid="{D5CDD505-2E9C-101B-9397-08002B2CF9AE}" pid="4" name="bjDocumentSecurityLabel">
    <vt:lpwstr>Confidential</vt:lpwstr>
  </property>
  <property fmtid="{D5CDD505-2E9C-101B-9397-08002B2CF9AE}" pid="5" name="bjESIDataClassification">
    <vt:lpwstr>XYZZYConfidentialfwo[qei34890ty@^C@#%^11dc45</vt:lpwstr>
  </property>
  <property fmtid="{D5CDD505-2E9C-101B-9397-08002B2CF9AE}" pid="6" name="bjDocumentLabelXML">
    <vt:lpwstr>&lt;?xml version="1.0" encoding="us-ascii"?&gt;&lt;sisl xmlns:xsi="http://www.w3.org/2001/XMLSchema-instance" xmlns:xsd="http://www.w3.org/2001/XMLSchema" sislVersion="0" policy="06dbc50a-7c40-497c-8ead-392c4a2b388e" origin="userSelected" xmlns="http://www.boldonj</vt:lpwstr>
  </property>
  <property fmtid="{D5CDD505-2E9C-101B-9397-08002B2CF9AE}" pid="7" name="bjDocumentLabelXML-0">
    <vt:lpwstr>ames.com/2008/01/sie/internal/label"&gt;&lt;element uid="3a0f620a-74f7-4504-a030-448d9ea0e08a" value="" /&gt;&lt;element uid="id_classification_confidential" value="" /&gt;&lt;element uid="0bf5a77d-3f3a-4e58-9a8a-1570d5e8454d" value="" /&gt;&lt;/sisl&gt;</vt:lpwstr>
  </property>
  <property fmtid="{D5CDD505-2E9C-101B-9397-08002B2CF9AE}" pid="8" name="bjClsUserRVM">
    <vt:lpwstr>[]</vt:lpwstr>
  </property>
</Properties>
</file>